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3"/>
  </p:notesMasterIdLst>
  <p:sldIdLst>
    <p:sldId id="256" r:id="rId2"/>
    <p:sldId id="428" r:id="rId3"/>
    <p:sldId id="259" r:id="rId4"/>
    <p:sldId id="258" r:id="rId5"/>
    <p:sldId id="429" r:id="rId6"/>
    <p:sldId id="433" r:id="rId7"/>
    <p:sldId id="434" r:id="rId8"/>
    <p:sldId id="435" r:id="rId9"/>
    <p:sldId id="436" r:id="rId10"/>
    <p:sldId id="437" r:id="rId11"/>
    <p:sldId id="453" r:id="rId12"/>
    <p:sldId id="438" r:id="rId13"/>
    <p:sldId id="430" r:id="rId14"/>
    <p:sldId id="431" r:id="rId15"/>
    <p:sldId id="432" r:id="rId16"/>
    <p:sldId id="272" r:id="rId17"/>
    <p:sldId id="454" r:id="rId18"/>
    <p:sldId id="439" r:id="rId19"/>
    <p:sldId id="440" r:id="rId20"/>
    <p:sldId id="441" r:id="rId21"/>
    <p:sldId id="442" r:id="rId22"/>
    <p:sldId id="456" r:id="rId23"/>
    <p:sldId id="443" r:id="rId24"/>
    <p:sldId id="290" r:id="rId25"/>
    <p:sldId id="293" r:id="rId26"/>
    <p:sldId id="291" r:id="rId27"/>
    <p:sldId id="383" r:id="rId28"/>
    <p:sldId id="382" r:id="rId29"/>
    <p:sldId id="295" r:id="rId30"/>
    <p:sldId id="450" r:id="rId31"/>
    <p:sldId id="451" r:id="rId32"/>
  </p:sldIdLst>
  <p:sldSz cx="12192000" cy="6858000"/>
  <p:notesSz cx="6858000" cy="9144000"/>
  <p:embeddedFontLst>
    <p:embeddedFont>
      <p:font typeface="Calibri" panose="020F0502020204030204" pitchFamily="34" charset="0"/>
      <p:regular r:id="rId34"/>
      <p:bold r:id="rId35"/>
      <p:italic r:id="rId36"/>
      <p:boldItalic r:id="rId37"/>
    </p:embeddedFont>
    <p:embeddedFont>
      <p:font typeface="Calibri Light" panose="020F0302020204030204" pitchFamily="34" charset="0"/>
      <p:regular r:id="rId38"/>
      <p:italic r:id="rId39"/>
    </p:embeddedFont>
    <p:embeddedFont>
      <p:font typeface="Marvin Round" panose="02000000000000000000" pitchFamily="2" charset="0"/>
      <p:regular r:id="rId40"/>
    </p:embeddedFont>
    <p:embeddedFont>
      <p:font typeface="PraterBlockPro" panose="020B0504010101020102" pitchFamily="34" charset="77"/>
      <p:regular r:id="rId41"/>
    </p:embeddedFont>
    <p:embeddedFont>
      <p:font typeface="Smoothy" pitchFamily="2" charset="77"/>
      <p:regular r:id="rId42"/>
    </p:embeddedFont>
    <p:embeddedFont>
      <p:font typeface="Smoothy Slanted" pitchFamily="2" charset="77"/>
      <p:italic r:id="rId43"/>
    </p:embeddedFont>
    <p:embeddedFont>
      <p:font typeface="Tahoma" panose="020B0604030504040204" pitchFamily="34" charset="0"/>
      <p:regular r:id="rId44"/>
      <p:bold r:id="rId45"/>
    </p:embeddedFont>
    <p:embeddedFont>
      <p:font typeface="Verdana" panose="020B0604030504040204" pitchFamily="34" charset="0"/>
      <p:regular r:id="rId46"/>
      <p:bold r:id="rId47"/>
      <p:italic r:id="rId48"/>
      <p:boldItalic r:id="rId49"/>
    </p:embeddedFont>
  </p:embeddedFontLst>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Westmore" initials="MW" lastIdx="0" clrIdx="0">
    <p:extLst>
      <p:ext uri="{19B8F6BF-5375-455C-9EA6-DF929625EA0E}">
        <p15:presenceInfo xmlns:p15="http://schemas.microsoft.com/office/powerpoint/2012/main" userId="S-1-5-21-1616849034-2007720754-1845911597-111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69"/>
    <p:restoredTop sz="77049" autoAdjust="0"/>
  </p:normalViewPr>
  <p:slideViewPr>
    <p:cSldViewPr snapToGrid="0">
      <p:cViewPr varScale="1">
        <p:scale>
          <a:sx n="131" d="100"/>
          <a:sy n="131" d="100"/>
        </p:scale>
        <p:origin x="1120" y="192"/>
      </p:cViewPr>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font" Target="fonts/font8.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4DC861-0A22-49CD-B42B-2B42973D0870}" type="datetimeFigureOut">
              <a:rPr lang="en-US" smtClean="0"/>
              <a:t>2/26/23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BAA58B-7F68-4F22-A5B3-354C37D900B1}" type="slidenum">
              <a:rPr lang="en-US" smtClean="0"/>
              <a:t>‹#›</a:t>
            </a:fld>
            <a:endParaRPr lang="en-US"/>
          </a:p>
        </p:txBody>
      </p:sp>
    </p:spTree>
    <p:extLst>
      <p:ext uri="{BB962C8B-B14F-4D97-AF65-F5344CB8AC3E}">
        <p14:creationId xmlns:p14="http://schemas.microsoft.com/office/powerpoint/2010/main" val="4225513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NOTA:  El plan de estudios de Mis derechos, mi vida se desarrolló para que fuera lo más accesible posible para estudiantes de diversas identidades, discapacidades y necesidades de apoyo. Siempre que fue posible, usamos un lenguaje que fuera el más accesible e inclusivo de todas las identidades, incluidas las identidades LGBTQIA+. Sin embargo, estamos conscientes de que existen necesidades interconectadas relacionadas con la gramática correcta y lógica, el lenguaje inclusive y la accesibilidad. Le empoderamos para tomar decisiones respecto al lenguaje que MEJOR corresponde a las necesidades de sus estudiantes o de las personas que atiende en cuanto a representar y afirmar sus identidades y a asegurarse de que puedan tener acceso al material y entenderlo.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07000"/>
              </a:lnSpc>
              <a:spcBef>
                <a:spcPts val="0"/>
              </a:spcBef>
              <a:spcAft>
                <a:spcPts val="800"/>
              </a:spcAft>
            </a:pP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De manera que TODOS sus estudiantes se sientan incluidos, las diapositivas tendrán, por ejemplo, “amigo/a/</a:t>
            </a:r>
            <a:r>
              <a:rPr lang="es-MX" sz="1800" dirty="0" err="1">
                <a:solidFill>
                  <a:srgbClr val="222222"/>
                </a:solidFill>
                <a:effectLst/>
                <a:latin typeface="Arial" panose="020B0604020202020204" pitchFamily="34" charset="0"/>
                <a:ea typeface="Arial" panose="020B0604020202020204" pitchFamily="34" charset="0"/>
                <a:cs typeface="Times New Roman" panose="02020603050405020304" pitchFamily="18" charset="0"/>
              </a:rPr>
              <a:t>ue</a:t>
            </a: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 en nuestro mejor intento de usar un lenguaje no binario directo, que aún no es común - incluso ni bien aceptado - en países de habla hispana. Sin embargo, las notas para el facilitador, serán un poco diferentes. Mientras se usó un lenguaje no binario indirecto lo más posible, </a:t>
            </a:r>
            <a:r>
              <a:rPr lang="es-MX" sz="1800" i="1"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no</a:t>
            </a: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 se usó "o/a/</a:t>
            </a:r>
            <a:r>
              <a:rPr lang="es-MX" sz="1800" dirty="0" err="1">
                <a:solidFill>
                  <a:srgbClr val="222222"/>
                </a:solidFill>
                <a:effectLst/>
                <a:latin typeface="Arial" panose="020B0604020202020204" pitchFamily="34" charset="0"/>
                <a:ea typeface="Arial" panose="020B0604020202020204" pitchFamily="34" charset="0"/>
                <a:cs typeface="Times New Roman" panose="02020603050405020304" pitchFamily="18" charset="0"/>
              </a:rPr>
              <a:t>ue</a:t>
            </a: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 en las notas para no afectar el flujo de sus explicaciones. Confiamos en que conocerá a sus estudiantes y que usará el lenguaje más apropiado para sus géneros.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sz="1200" b="0" i="0" strike="noStrike" cap="none" spc="0" baseline="0" dirty="0">
              <a:solidFill>
                <a:srgbClr val="000000"/>
              </a:solidFill>
              <a:effectLst/>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b="0" i="0" strike="noStrike" cap="none" spc="0" baseline="0" dirty="0">
                <a:solidFill>
                  <a:srgbClr val="000000"/>
                </a:solidFill>
                <a:effectLst/>
                <a:latin typeface="Calibri"/>
                <a:ea typeface="Calibri"/>
                <a:cs typeface="Calibri"/>
              </a:rPr>
              <a:t>La repetición ayuda para el aprendizaje. Dedique tiempo a revisar la última clase de Mis derechos, mi vida, que impartió antes de comenzar esta sesión. Además, puede responder a las preguntas privadas que el grupo le haya entregado en tarjetas durante su sesión de clase anterior.</a:t>
            </a:r>
          </a:p>
          <a:p>
            <a:r>
              <a:rPr lang="en-US" sz="1200" kern="1200" dirty="0">
                <a:solidFill>
                  <a:schemeClr val="tx1"/>
                </a:solidFill>
                <a:effectLst/>
                <a:latin typeface="+mn-lt"/>
                <a:ea typeface="+mn-ea"/>
                <a:cs typeface="+mn-cs"/>
              </a:rPr>
              <a:t> </a:t>
            </a:r>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Hoy hablaremos sobre con quiénes podrían salir. Hablaremos sobre personas que no son seguras para salir con ellas, y también podrán pensar en la pareja de sus sueños.</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a:t>
            </a:fld>
            <a:endParaRPr lang="en-US"/>
          </a:p>
        </p:txBody>
      </p:sp>
    </p:spTree>
    <p:extLst>
      <p:ext uri="{BB962C8B-B14F-4D97-AF65-F5344CB8AC3E}">
        <p14:creationId xmlns:p14="http://schemas.microsoft.com/office/powerpoint/2010/main" val="3811484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¿Qué hay de los compañeros de trabajo? ¿Está bien salir con alguien con quien trabajan?</a:t>
            </a:r>
            <a:r>
              <a:rPr lang="es-MX" sz="1200" b="0" i="0" strike="noStrike" cap="none" spc="0" baseline="0" dirty="0">
                <a:solidFill>
                  <a:srgbClr val="000000"/>
                </a:solidFill>
                <a:effectLst/>
                <a:latin typeface="Calibri"/>
                <a:ea typeface="Calibri"/>
                <a:cs typeface="Calibri"/>
              </a:rPr>
              <a:t> </a:t>
            </a:r>
          </a:p>
          <a:p>
            <a:pPr rtl="0"/>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pPr rtl="0"/>
            <a:endParaRPr lang="en-US" sz="1200" b="0" i="0" u="none" strike="noStrike" kern="1200" dirty="0">
              <a:solidFill>
                <a:schemeClr val="tx1"/>
              </a:solidFill>
              <a:effectLst/>
              <a:latin typeface="+mn-lt"/>
              <a:ea typeface="+mn-ea"/>
              <a:cs typeface="+mn-cs"/>
            </a:endParaRPr>
          </a:p>
          <a:p>
            <a:pPr rt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Salir con compañeros u otras personas en el trabajo puede ser muy complicado. En algunos lugares, no permiten que compañeros de trabajo salgan. En otros lugares, hay reglas para salir con alguien. Quizás tengan que decirle a su jefe si salen con un compañero de trabajo. Si invitan a un compañero de trabajo a salir, y les dice que no, podría ser bastante incómodo para los dos trabajar juntos.</a:t>
            </a:r>
          </a:p>
          <a:p>
            <a:pPr rtl="0"/>
            <a:endParaRPr lang="en-US" sz="1200" b="0" i="1"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1" strike="noStrike" cap="none" spc="0" baseline="0" dirty="0">
                <a:solidFill>
                  <a:srgbClr val="000000"/>
                </a:solidFill>
                <a:effectLst/>
                <a:latin typeface="Calibri"/>
                <a:ea typeface="Calibri"/>
                <a:cs typeface="Calibri"/>
              </a:rPr>
              <a:t>Si no están seguros si está bien invitar a un compañero de trabajo a salir a un cita, hablen con una persona adulta de su círculo interior de confianza (círculo verde). </a:t>
            </a:r>
          </a:p>
          <a:p>
            <a:pPr rtl="0"/>
            <a:endParaRPr lang="en-US" b="0" dirty="0">
              <a:effectLst/>
            </a:endParaRPr>
          </a:p>
          <a:p>
            <a:br>
              <a:rPr lang="en-US" b="0" dirty="0">
                <a:effectLst/>
              </a:rPr>
            </a:br>
            <a:br>
              <a:rPr lang="en-US" b="0" dirty="0">
                <a:effectLst/>
              </a:rPr>
            </a:br>
            <a:br>
              <a:rPr lang="en-US" b="0" dirty="0">
                <a:effectLst/>
              </a:rPr>
            </a:b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10</a:t>
            </a:fld>
            <a:endParaRPr lang="en-US"/>
          </a:p>
        </p:txBody>
      </p:sp>
    </p:spTree>
    <p:extLst>
      <p:ext uri="{BB962C8B-B14F-4D97-AF65-F5344CB8AC3E}">
        <p14:creationId xmlns:p14="http://schemas.microsoft.com/office/powerpoint/2010/main" val="3855629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i="0" strike="noStrike" cap="none" spc="0" baseline="0" dirty="0">
                <a:solidFill>
                  <a:srgbClr val="000000"/>
                </a:solidFill>
                <a:effectLst/>
                <a:latin typeface="Calibri"/>
                <a:ea typeface="Calibri"/>
                <a:cs typeface="Calibri"/>
              </a:rPr>
              <a:t>Diga; </a:t>
            </a:r>
            <a:r>
              <a:rPr lang="es-ES" sz="1200" b="0" i="1" strike="noStrike" cap="none" spc="0" baseline="0" dirty="0">
                <a:solidFill>
                  <a:srgbClr val="000000"/>
                </a:solidFill>
                <a:effectLst/>
                <a:latin typeface="Calibri"/>
                <a:ea typeface="Calibri"/>
                <a:cs typeface="Calibri"/>
              </a:rPr>
              <a:t>Ahora que saben más sobre las personas con quienes no está bien salir, empecemos a pensar en con quienes </a:t>
            </a:r>
            <a:r>
              <a:rPr lang="es-ES" sz="1200" b="0" i="1" u="sng" strike="noStrike" cap="none" spc="0" baseline="0" dirty="0">
                <a:solidFill>
                  <a:srgbClr val="000000"/>
                </a:solidFill>
                <a:effectLst/>
                <a:latin typeface="Calibri"/>
                <a:ea typeface="Calibri"/>
                <a:cs typeface="Calibri"/>
              </a:rPr>
              <a:t>sí</a:t>
            </a:r>
            <a:r>
              <a:rPr lang="es-ES" sz="1200" b="0" i="1" strike="noStrike" cap="none" spc="0" baseline="0" dirty="0">
                <a:solidFill>
                  <a:srgbClr val="000000"/>
                </a:solidFill>
                <a:effectLst/>
                <a:latin typeface="Calibri"/>
                <a:ea typeface="Calibri"/>
                <a:cs typeface="Calibri"/>
              </a:rPr>
              <a:t> estaría bien salir.</a:t>
            </a:r>
            <a:endParaRPr lang="en-US" i="1" dirty="0"/>
          </a:p>
        </p:txBody>
      </p:sp>
      <p:sp>
        <p:nvSpPr>
          <p:cNvPr id="4" name="Slide Number Placeholder 3"/>
          <p:cNvSpPr>
            <a:spLocks noGrp="1"/>
          </p:cNvSpPr>
          <p:nvPr>
            <p:ph type="sldNum" sz="quarter" idx="10"/>
          </p:nvPr>
        </p:nvSpPr>
        <p:spPr/>
        <p:txBody>
          <a:bodyPr/>
          <a:lstStyle/>
          <a:p>
            <a:fld id="{68BAA58B-7F68-4F22-A5B3-354C37D900B1}" type="slidenum">
              <a:rPr lang="en-US" smtClean="0"/>
              <a:t>11</a:t>
            </a:fld>
            <a:endParaRPr lang="en-US"/>
          </a:p>
        </p:txBody>
      </p:sp>
    </p:spTree>
    <p:extLst>
      <p:ext uri="{BB962C8B-B14F-4D97-AF65-F5344CB8AC3E}">
        <p14:creationId xmlns:p14="http://schemas.microsoft.com/office/powerpoint/2010/main" val="3316251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¿Dónde debe estar una persona en su Mapa de relaciones antes de invitarla a salir a una cita?</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pPr lvl="0"/>
            <a:endParaRPr lang="en-US" sz="1200" kern="120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La persona debe estar al menos en el círculo de en medio de personas que conocen y que están conociendo (círculo amarillo) antes de invitarla a salir a una cita. ¿Significa esto que deben invitar a salir a alguien que conocieron en el camión? Muestren un pulgar hacia arriba para un sí o un pulgar hacia abajo para un no.</a:t>
            </a:r>
          </a:p>
          <a:p>
            <a:pPr lvl="0"/>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pPr lvl="0"/>
            <a:endParaRPr lang="en-US" sz="1200" i="1" kern="120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No. Esto no es seguro.</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Pero, ¿y si está superlinda?</a:t>
            </a:r>
          </a:p>
          <a:p>
            <a:pPr lvl="0"/>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pPr lvl="0"/>
            <a:endParaRPr lang="en-US" sz="1200" i="1" kern="120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No, necesitan conocer a alguien antes de invitarla a salir a una cita.</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No es seguro invitar a salir a alguien que esté en su círculo exterior de personas que no conocen (círculo rojo).</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No saben si es una persona segura, y podría ser peligroso salir a una cita con ella.</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Incluso si no es peligrosa, el invitarla a salir a una cita podría hacerla sentirse muy incómoda o en peligro.</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Eso no está bien. </a:t>
            </a:r>
            <a:endParaRPr lang="en-US" sz="1200" i="1"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s-MX" sz="1200" b="0" i="1" strike="noStrike" cap="none" spc="0" baseline="0" dirty="0">
                <a:solidFill>
                  <a:srgbClr val="000000"/>
                </a:solidFill>
                <a:effectLst/>
                <a:latin typeface="Calibri"/>
                <a:ea typeface="Calibri"/>
                <a:cs typeface="Calibri"/>
              </a:rPr>
              <a:t>Muchas veces, las personas que salen empiezan como amigos. Empezar con alguien como amigos puede hacer que salir sea más divertido y seguro. Repasemos los pasos para salir con alguien que vimos la semana pasada.</a:t>
            </a:r>
          </a:p>
          <a:p>
            <a:endParaRPr lang="en-US" i="1" dirty="0"/>
          </a:p>
          <a:p>
            <a:r>
              <a:rPr lang="es-MX" sz="1200" b="0" i="1" strike="noStrike" cap="none" spc="0" baseline="0" dirty="0">
                <a:solidFill>
                  <a:srgbClr val="000000"/>
                </a:solidFill>
                <a:effectLst/>
                <a:latin typeface="Calibri"/>
                <a:ea typeface="Calibri"/>
                <a:cs typeface="Calibri"/>
              </a:rPr>
              <a:t>Cuando conocen a alguien nuevo, está en su círculo exterior de personas que no conocen (círculo rojo). Quizás usen algunas de las preguntas “¿Se puede preguntar?” que mencionamos hace unas semanas para conocer mejor a la persona.</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Después de semanas o meses de tratar de conocer a la persona, podrían pasar tiempo juntos como amigos.</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Ahora, la persona está en su círculo de en medio de personas que están conociendo (círculo amarillo).</a:t>
            </a:r>
          </a:p>
          <a:p>
            <a:endParaRPr lang="en-US" sz="1200" b="0" i="1" u="none" strike="noStrike" kern="1200" baseline="0" dirty="0">
              <a:solidFill>
                <a:schemeClr val="tx1"/>
              </a:solidFill>
              <a:effectLst/>
              <a:latin typeface="+mn-lt"/>
              <a:ea typeface="+mn-ea"/>
              <a:cs typeface="+mn-cs"/>
            </a:endParaRPr>
          </a:p>
          <a:p>
            <a:r>
              <a:rPr lang="es-MX" sz="1200" b="0" i="1" strike="noStrike" cap="none" spc="0" baseline="0" dirty="0">
                <a:solidFill>
                  <a:srgbClr val="000000"/>
                </a:solidFill>
                <a:effectLst/>
                <a:latin typeface="Calibri"/>
                <a:ea typeface="Calibri"/>
                <a:cs typeface="Calibri"/>
              </a:rPr>
              <a:t>Si tienen sentimientos románticos y/o sexuales por su amigo, pueden coquetear para mostrar cómo se sienten. Recuerden: hablamos sobre halagos seguros como una manera de coquetear. Podrían halagarlo por lo que trae puesto, por cómo es o por sus habilidades. </a:t>
            </a:r>
          </a:p>
          <a:p>
            <a:endParaRPr lang="en-US" sz="1200" b="0" i="1" u="none" strike="noStrike" kern="1200" baseline="0" dirty="0">
              <a:solidFill>
                <a:schemeClr val="tx1"/>
              </a:solidFill>
              <a:effectLst/>
              <a:latin typeface="+mn-lt"/>
              <a:ea typeface="+mn-ea"/>
              <a:cs typeface="+mn-cs"/>
            </a:endParaRPr>
          </a:p>
          <a:p>
            <a:r>
              <a:rPr lang="es-MX" sz="1200" b="0" i="1" strike="noStrike" cap="none" spc="0" baseline="0" dirty="0">
                <a:solidFill>
                  <a:srgbClr val="000000"/>
                </a:solidFill>
                <a:effectLst/>
                <a:latin typeface="Calibri"/>
                <a:ea typeface="Calibri"/>
                <a:cs typeface="Calibri"/>
              </a:rPr>
              <a:t>Si la otra persona les coquetea de vuelta y parece estar feliz de pasar tiempo con ustedes, pueden preguntarle si quiere salir a una cita con ustedes. Si dice que sí, ¡pueden salir a la cita! Si dice que no, necesitan retirarse y respetar su respuesta.</a:t>
            </a:r>
          </a:p>
          <a:p>
            <a:endParaRPr lang="en-US" sz="1200" b="0" i="1" u="none" strike="noStrike" kern="1200" baseline="0" dirty="0">
              <a:solidFill>
                <a:schemeClr val="tx1"/>
              </a:solidFill>
              <a:effectLst/>
              <a:latin typeface="+mn-lt"/>
              <a:ea typeface="+mn-ea"/>
              <a:cs typeface="+mn-cs"/>
            </a:endParaRPr>
          </a:p>
          <a:p>
            <a:r>
              <a:rPr lang="es-MX" sz="1200" b="0" i="1" strike="noStrike" cap="none" spc="0" baseline="0" dirty="0">
                <a:solidFill>
                  <a:srgbClr val="000000"/>
                </a:solidFill>
                <a:effectLst/>
                <a:latin typeface="Calibri"/>
                <a:ea typeface="Calibri"/>
                <a:cs typeface="Calibri"/>
              </a:rPr>
              <a:t>En cada paso del camino, los dos deben sentirse bien y deben dar su consentimiento.</a:t>
            </a:r>
            <a:br>
              <a:rPr sz="1200" dirty="0"/>
            </a:br>
            <a:endParaRPr lang="en-US" sz="1200" b="0" i="0" u="none" strike="noStrike" kern="1200" baseline="0" dirty="0">
              <a:solidFill>
                <a:schemeClr val="tx1"/>
              </a:solidFill>
              <a:effectLst/>
              <a:latin typeface="+mn-lt"/>
              <a:ea typeface="+mn-ea"/>
              <a:cs typeface="+mn-cs"/>
            </a:endParaRPr>
          </a:p>
          <a:p>
            <a:br>
              <a:rPr lang="en-US" dirty="0"/>
            </a:br>
            <a:endParaRPr lang="en-US" sz="1200" b="0" i="0" u="none" strike="noStrik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12</a:t>
            </a:fld>
            <a:endParaRPr lang="en-US"/>
          </a:p>
        </p:txBody>
      </p:sp>
    </p:spTree>
    <p:extLst>
      <p:ext uri="{BB962C8B-B14F-4D97-AF65-F5344CB8AC3E}">
        <p14:creationId xmlns:p14="http://schemas.microsoft.com/office/powerpoint/2010/main" val="3178136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Algunas veces, las personas conocen a alguien con quien salir por Internet. Quizás se conozcan en medios sociales como </a:t>
            </a:r>
            <a:r>
              <a:rPr lang="es-MX" sz="1200" b="0" i="1" strike="noStrike" cap="none" spc="0" baseline="0" dirty="0" err="1">
                <a:solidFill>
                  <a:srgbClr val="000000"/>
                </a:solidFill>
                <a:effectLst/>
                <a:latin typeface="Calibri"/>
                <a:ea typeface="Calibri"/>
                <a:cs typeface="Calibri"/>
              </a:rPr>
              <a:t>TikTok</a:t>
            </a:r>
            <a:r>
              <a:rPr lang="es-MX" sz="1200" b="0" i="1" strike="noStrike" cap="none" spc="0" baseline="0" dirty="0">
                <a:solidFill>
                  <a:srgbClr val="000000"/>
                </a:solidFill>
                <a:effectLst/>
                <a:latin typeface="Calibri"/>
                <a:ea typeface="Calibri"/>
                <a:cs typeface="Calibri"/>
              </a:rPr>
              <a:t> o Instagram o quizás por una aplicación de citas por Internet. Hay algunas aplicaciones de citas que son para personas que comparten una religión u orientación sexual o actividades que les gusten. Incluso hay aplicaciones de citas que son específicamente para personas con discapacidades. Si quieren saber más sobre las aplicaciones de citas, hablen con una persona adulta de su círculo interior de confianza (círculo verde). </a:t>
            </a:r>
            <a:endParaRPr lang="en-US" sz="1200" i="1"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 </a:t>
            </a:r>
          </a:p>
          <a:p>
            <a:pPr lvl="0"/>
            <a:r>
              <a:rPr lang="es-MX" sz="1200" b="0" i="1" strike="noStrike" cap="none" spc="0" baseline="0" dirty="0">
                <a:solidFill>
                  <a:srgbClr val="000000"/>
                </a:solidFill>
                <a:effectLst/>
                <a:latin typeface="Calibri"/>
                <a:ea typeface="Calibri"/>
                <a:cs typeface="Calibri"/>
              </a:rPr>
              <a:t>¿Dónde en su Mapa de relaciones está alguien con quien solo han hablado por Internet?</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pPr lvl="0"/>
            <a:endParaRPr lang="en-US" sz="1200" kern="120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En el círculo de personas que aún no conocen (círculo rojo).</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Incluso si han hablado con alguien por Internet por mucho tiempo o si parece muy amable, a menos de que lo hayan conocido en persona, realmente no saben quién es.</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Recuerden: hablamos sobre </a:t>
            </a:r>
            <a:r>
              <a:rPr lang="es-MX" sz="1200" b="0" i="0" strike="noStrike" cap="none" spc="0" baseline="0" dirty="0" err="1">
                <a:solidFill>
                  <a:srgbClr val="000000"/>
                </a:solidFill>
                <a:effectLst/>
                <a:latin typeface="Calibri"/>
                <a:ea typeface="Calibri"/>
                <a:cs typeface="Calibri"/>
              </a:rPr>
              <a:t>catfishing</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en una clase anterior.</a:t>
            </a:r>
            <a:r>
              <a:rPr lang="es-MX" sz="1200" b="0" i="0" strike="noStrike" cap="none" spc="0" baseline="0" dirty="0">
                <a:solidFill>
                  <a:srgbClr val="000000"/>
                </a:solidFill>
                <a:effectLst/>
                <a:latin typeface="Calibri"/>
                <a:ea typeface="Calibri"/>
                <a:cs typeface="Calibri"/>
              </a:rPr>
              <a:t> </a:t>
            </a:r>
            <a:r>
              <a:rPr lang="es-MX" sz="1200" b="0" i="0" strike="noStrike" cap="none" spc="0" baseline="0" dirty="0" err="1">
                <a:solidFill>
                  <a:srgbClr val="000000"/>
                </a:solidFill>
                <a:effectLst/>
                <a:latin typeface="Calibri"/>
                <a:ea typeface="Calibri"/>
                <a:cs typeface="Calibri"/>
              </a:rPr>
              <a:t>Catfishing</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es cuando alguien se hace pasar por otra persona por Internet.</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Las personas en el círculo rojo quizás sean peligrosas o quizás no.</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Simplemente no saben.</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Así que no pueden confiar en personas que realmente no conocen (círculo rojo). </a:t>
            </a:r>
            <a:endParaRPr lang="en-US" sz="1100" i="1" kern="1200" dirty="0">
              <a:solidFill>
                <a:schemeClr val="tx1"/>
              </a:solidFill>
              <a:effectLst/>
              <a:latin typeface="+mn-lt"/>
              <a:ea typeface="+mn-ea"/>
              <a:cs typeface="+mn-cs"/>
            </a:endParaRPr>
          </a:p>
          <a:p>
            <a:pPr lvl="0"/>
            <a:endParaRPr lang="en-US" sz="1200" i="1" kern="1200" dirty="0">
              <a:solidFill>
                <a:schemeClr val="tx1"/>
              </a:solidFill>
              <a:effectLst/>
              <a:latin typeface="+mn-lt"/>
              <a:ea typeface="+mn-ea"/>
              <a:cs typeface="+mn-cs"/>
            </a:endParaRPr>
          </a:p>
          <a:p>
            <a:pPr lvl="0"/>
            <a:r>
              <a:rPr lang="es-MX" sz="1200" b="0" i="1" strike="noStrike" cap="none" spc="0" baseline="0" dirty="0">
                <a:solidFill>
                  <a:srgbClr val="000000"/>
                </a:solidFill>
                <a:effectLst/>
                <a:latin typeface="Calibri"/>
                <a:ea typeface="Calibri"/>
                <a:cs typeface="Calibri"/>
              </a:rPr>
              <a:t>La única manera de saber con seguridad quién es alguien con quien han hablado por Internet es conocerlo en persona. Repasaremos maneras mas seguras de conocer en persona a personas con quienes solo han hablado por Internet.</a:t>
            </a:r>
            <a:endParaRPr lang="en-US" sz="110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13</a:t>
            </a:fld>
            <a:endParaRPr lang="en-US"/>
          </a:p>
        </p:txBody>
      </p:sp>
    </p:spTree>
    <p:extLst>
      <p:ext uri="{BB962C8B-B14F-4D97-AF65-F5344CB8AC3E}">
        <p14:creationId xmlns:p14="http://schemas.microsoft.com/office/powerpoint/2010/main" val="1850492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Si se reunirán en persona con alguien que conocieron por Internet, ¿es más seguro ir solos? ¿O llevar ustedes a una persona adulta en quien confían? Muestren un dedo para “Solos” o dos dedos para “Llevar a una persona adulta en quien confían”.</a:t>
            </a:r>
          </a:p>
          <a:p>
            <a:pPr lvl="0"/>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sz="1200" i="0" baseline="0" dirty="0"/>
          </a:p>
          <a:p>
            <a:pPr lvl="0"/>
            <a:endParaRPr lang="en-US" sz="1200" i="1" kern="120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Deben llevar a una persona adulta en quien confían.</a:t>
            </a:r>
            <a:endParaRPr lang="en-US" sz="110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14</a:t>
            </a:fld>
            <a:endParaRPr lang="en-US"/>
          </a:p>
        </p:txBody>
      </p:sp>
    </p:spTree>
    <p:extLst>
      <p:ext uri="{BB962C8B-B14F-4D97-AF65-F5344CB8AC3E}">
        <p14:creationId xmlns:p14="http://schemas.microsoft.com/office/powerpoint/2010/main" val="2564840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Si se reunirán en persona con alguien que conocieron por Internet, ¿es más seguro reunirse en un lugar público donde haya mucha gente cerca? ¿O en un lugar privado donde nada más sean ustedes dos? Muestren un dedo para “Un lugar público” y dos dedos para “Un lugar privado”.</a:t>
            </a:r>
          </a:p>
          <a:p>
            <a:pPr lvl="0"/>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sz="1200" i="0" baseline="0" dirty="0"/>
          </a:p>
          <a:p>
            <a:pPr marL="0" marR="0" lvl="0" indent="0" algn="l" defTabSz="914400" rtl="0" eaLnBrk="1" fontAlgn="auto" latinLnBrk="0" hangingPunct="1">
              <a:lnSpc>
                <a:spcPct val="100000"/>
              </a:lnSpc>
              <a:spcBef>
                <a:spcPct val="0"/>
              </a:spcBef>
              <a:spcAft>
                <a:spcPct val="0"/>
              </a:spcAft>
              <a:buClrTx/>
              <a:buSzTx/>
              <a:buFontTx/>
              <a:buNone/>
              <a:defRPr/>
            </a:pPr>
            <a:endParaRPr lang="en-US" sz="1200" i="0"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Es más seguro reunirse en un lugar público donde haya mucha gente cerca. Quieren que haya otras personas a quienes puedan recurrir si necesitan ayuda. Por ejemplo, si se reúnen en un café y la situación empieza a sentirse extraña o no segura, podría recurrir a un empleado y pedir ayuda.</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1" strike="noStrike" cap="none" spc="0" baseline="0" dirty="0">
                <a:solidFill>
                  <a:srgbClr val="000000"/>
                </a:solidFill>
                <a:effectLst/>
                <a:latin typeface="Calibri"/>
                <a:ea typeface="Calibri"/>
                <a:cs typeface="Calibri"/>
              </a:rPr>
              <a:t>Nunca deben invitar a su casa a alguien con quien solo han hablado por Internet. Tampoco es seguro ir a la casa de la otra persona. Nunca se suban a un carro con alguien con quien solo han hablado por Internet. Recuerden: está en el círculo de personas que realmente aún no conocen (círculo rojo), así que aún no pueden confiar en él. </a:t>
            </a:r>
            <a:endParaRPr lang="en-US" sz="1200" i="0" baseline="0" dirty="0"/>
          </a:p>
        </p:txBody>
      </p:sp>
      <p:sp>
        <p:nvSpPr>
          <p:cNvPr id="4" name="Slide Number Placeholder 3"/>
          <p:cNvSpPr>
            <a:spLocks noGrp="1"/>
          </p:cNvSpPr>
          <p:nvPr>
            <p:ph type="sldNum" sz="quarter" idx="10"/>
          </p:nvPr>
        </p:nvSpPr>
        <p:spPr/>
        <p:txBody>
          <a:bodyPr/>
          <a:lstStyle/>
          <a:p>
            <a:fld id="{68BAA58B-7F68-4F22-A5B3-354C37D900B1}" type="slidenum">
              <a:rPr lang="en-US" smtClean="0"/>
              <a:t>15</a:t>
            </a:fld>
            <a:endParaRPr lang="en-US"/>
          </a:p>
        </p:txBody>
      </p:sp>
    </p:spTree>
    <p:extLst>
      <p:ext uri="{BB962C8B-B14F-4D97-AF65-F5344CB8AC3E}">
        <p14:creationId xmlns:p14="http://schemas.microsoft.com/office/powerpoint/2010/main" val="3050684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Eso fue mucha información, ¡y van muy bien! Tomemos un breve descanso para el cerebro antes de continuar con la clase.</a:t>
            </a:r>
          </a:p>
          <a:p>
            <a:endParaRPr lang="en-US" sz="600" dirty="0"/>
          </a:p>
          <a:p>
            <a:r>
              <a:rPr lang="es-MX" sz="1200" b="0" i="0" strike="noStrike" cap="none" spc="0" baseline="0" dirty="0">
                <a:solidFill>
                  <a:srgbClr val="000000"/>
                </a:solidFill>
                <a:effectLst/>
                <a:latin typeface="Calibri"/>
                <a:ea typeface="Calibri"/>
                <a:cs typeface="Calibri"/>
              </a:rPr>
              <a:t>A continuación, se presentan tres ideas para dar al grupo una breve oportunidad de descanso para el cerebro. Siéntese con la libertad de aportar sus propias ideas para descansos para el cerebro que funcionen mejor para su grupo.</a:t>
            </a:r>
          </a:p>
          <a:p>
            <a:endParaRPr lang="en-US" dirty="0"/>
          </a:p>
          <a:p>
            <a:r>
              <a:rPr lang="es-MX" sz="1200" b="1" i="0" strike="noStrike" cap="none" spc="0" baseline="0" dirty="0">
                <a:solidFill>
                  <a:srgbClr val="000000"/>
                </a:solidFill>
                <a:effectLst/>
                <a:latin typeface="Calibri"/>
                <a:ea typeface="Calibri"/>
                <a:cs typeface="Calibri"/>
              </a:rPr>
              <a:t>Respiración a cinco dedos</a:t>
            </a:r>
          </a:p>
          <a:p>
            <a:r>
              <a:rPr lang="es-MX" sz="1200" b="0" i="0" strike="noStrike" cap="none" spc="0" baseline="0" dirty="0">
                <a:solidFill>
                  <a:srgbClr val="000000"/>
                </a:solidFill>
                <a:effectLst/>
                <a:latin typeface="Calibri"/>
                <a:ea typeface="Calibri"/>
                <a:cs typeface="Calibri"/>
              </a:rPr>
              <a:t>Para este ejercicio, pida a todo el mundo que coloquen una mano enfrente de su pecho con sus cinco dedos abiertos. Luego, use el dedo índice de la otra mano para trazar hacia arriba y abajo por cada uno de los cinco dedos, comenzando por el pulgar. A medida que tracen hacia arriba por un dedo, respiran hacia adentro. A medida que tracen hacia abajo por un dedo, respiran hacia afuera. Cuando respiran hacia fuera en el dedo meñique, les puede decir que sacudan sus manos y brazos. Al avanzar el año escolar, puede pedir que alguien del grupo se ofrezca para dirigir este ejercicio para sus pares.</a:t>
            </a:r>
          </a:p>
          <a:p>
            <a:endParaRPr lang="en-US" b="0" baseline="0" dirty="0"/>
          </a:p>
          <a:p>
            <a:r>
              <a:rPr lang="es-MX" sz="1200" b="0" i="0" strike="noStrike" cap="none" spc="0" baseline="0" dirty="0">
                <a:solidFill>
                  <a:srgbClr val="000000"/>
                </a:solidFill>
                <a:effectLst/>
                <a:latin typeface="Calibri"/>
                <a:ea typeface="Calibri"/>
                <a:cs typeface="Calibri"/>
              </a:rPr>
              <a:t>Si este ejercicio no es físicamente accesible para su grupo, puede mostrar el trazado con su propia mano a medida que respiren hacia adentro y hacia afuera.</a:t>
            </a:r>
          </a:p>
          <a:p>
            <a:endParaRPr lang="en-US" b="0" dirty="0"/>
          </a:p>
          <a:p>
            <a:r>
              <a:rPr lang="es-MX" sz="1200" b="1" i="0" strike="noStrike" cap="none" spc="0" baseline="0" dirty="0">
                <a:solidFill>
                  <a:srgbClr val="000000"/>
                </a:solidFill>
                <a:effectLst/>
                <a:latin typeface="Calibri"/>
                <a:ea typeface="Calibri"/>
                <a:cs typeface="Calibri"/>
              </a:rPr>
              <a:t>Descanso para estirarse</a:t>
            </a:r>
          </a:p>
          <a:p>
            <a:r>
              <a:rPr lang="es-MX" sz="1200" b="0" i="0" strike="noStrike" cap="none" spc="0" baseline="0" dirty="0">
                <a:solidFill>
                  <a:srgbClr val="000000"/>
                </a:solidFill>
                <a:effectLst/>
                <a:latin typeface="Calibri"/>
                <a:ea typeface="Calibri"/>
                <a:cs typeface="Calibri"/>
              </a:rPr>
              <a:t>Dirija al grupo a través de una serie de estiramientos básicos. Estos pueden realizarse en una silla o de pie, dependiendo de las necesidades de adaptación de su grupo. Algunas ideas incluyen alcanzar hacia el cielo, estirar un brazo a la vez atravesando el pecho, alcanzar hacia los pies, girar la cabeza de lado a lado, etc. Pida al grupo que sostengan una pose mientras usted cuente hasta diez. Al avanzar el año escolar, puede pedir que alguien del grupo se ofrezca para dirigir los estiramientos para sus pares.</a:t>
            </a:r>
          </a:p>
          <a:p>
            <a:endParaRPr lang="en-US" b="0" dirty="0"/>
          </a:p>
          <a:p>
            <a:r>
              <a:rPr lang="es-MX" sz="1200" b="1" i="0" strike="noStrike" cap="none" spc="0" baseline="0" dirty="0">
                <a:solidFill>
                  <a:srgbClr val="000000"/>
                </a:solidFill>
                <a:effectLst/>
                <a:latin typeface="Calibri"/>
                <a:ea typeface="Calibri"/>
                <a:cs typeface="Calibri"/>
              </a:rPr>
              <a:t>El baile</a:t>
            </a:r>
          </a:p>
          <a:p>
            <a:r>
              <a:rPr lang="es-MX" sz="1200" b="0" i="0" strike="noStrike" cap="none" spc="0" baseline="0" dirty="0">
                <a:solidFill>
                  <a:srgbClr val="000000"/>
                </a:solidFill>
                <a:effectLst/>
                <a:latin typeface="Calibri"/>
                <a:ea typeface="Calibri"/>
                <a:cs typeface="Calibri"/>
              </a:rPr>
              <a:t>Si les gusta bailar, puede tocar una canción breve para que bailen. Esto es particularmente efectivo si puede encontrar una canción relacionada con el tema de la clase de esa semana.</a:t>
            </a:r>
            <a:endParaRPr lang="en-US" b="0" dirty="0"/>
          </a:p>
        </p:txBody>
      </p:sp>
      <p:sp>
        <p:nvSpPr>
          <p:cNvPr id="4" name="Slide Number Placeholder 3"/>
          <p:cNvSpPr>
            <a:spLocks noGrp="1"/>
          </p:cNvSpPr>
          <p:nvPr>
            <p:ph type="sldNum" sz="quarter" idx="10"/>
          </p:nvPr>
        </p:nvSpPr>
        <p:spPr/>
        <p:txBody>
          <a:bodyPr/>
          <a:lstStyle/>
          <a:p>
            <a:fld id="{68BAA58B-7F68-4F22-A5B3-354C37D900B1}" type="slidenum">
              <a:rPr lang="en-US" smtClean="0"/>
              <a:t>16</a:t>
            </a:fld>
            <a:endParaRPr lang="en-US"/>
          </a:p>
        </p:txBody>
      </p:sp>
    </p:spTree>
    <p:extLst>
      <p:ext uri="{BB962C8B-B14F-4D97-AF65-F5344CB8AC3E}">
        <p14:creationId xmlns:p14="http://schemas.microsoft.com/office/powerpoint/2010/main" val="3898501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Lea la agenda. Como opción, puede pedir un voluntario para leer la agenda.</a:t>
            </a:r>
          </a:p>
          <a:p>
            <a:endParaRPr lang="es-MX" sz="1200" b="0" i="0" strike="noStrike" cap="none" spc="0" baseline="0" dirty="0">
              <a:solidFill>
                <a:srgbClr val="000000"/>
              </a:solidFill>
              <a:effectLst/>
              <a:latin typeface="Calibri"/>
              <a:cs typeface="Calibri"/>
            </a:endParaRPr>
          </a:p>
          <a:p>
            <a:r>
              <a:rPr lang="es-MX" sz="1200" b="0" i="0" strike="noStrike" cap="none" spc="0" baseline="0" dirty="0">
                <a:solidFill>
                  <a:srgbClr val="000000"/>
                </a:solidFill>
                <a:effectLst/>
                <a:latin typeface="Calibri"/>
                <a:cs typeface="Calibri"/>
              </a:rPr>
              <a:t>Diga: </a:t>
            </a:r>
            <a:r>
              <a:rPr lang="es-ES" sz="1200" b="0" i="1" strike="noStrike" cap="none" spc="0" baseline="0" dirty="0">
                <a:solidFill>
                  <a:srgbClr val="000000"/>
                </a:solidFill>
                <a:effectLst/>
                <a:latin typeface="Calibri"/>
                <a:cs typeface="Calibri"/>
              </a:rPr>
              <a:t>Ahora que saben más sobre pensar en quién sería aceptable como pareja, trabajemos en sus hojas de trabajo La pareja de sus sueños.</a:t>
            </a:r>
            <a:endParaRPr lang="en-US" i="1" dirty="0"/>
          </a:p>
        </p:txBody>
      </p:sp>
      <p:sp>
        <p:nvSpPr>
          <p:cNvPr id="4" name="Slide Number Placeholder 3"/>
          <p:cNvSpPr>
            <a:spLocks noGrp="1"/>
          </p:cNvSpPr>
          <p:nvPr>
            <p:ph type="sldNum" sz="quarter" idx="10"/>
          </p:nvPr>
        </p:nvSpPr>
        <p:spPr/>
        <p:txBody>
          <a:bodyPr/>
          <a:lstStyle/>
          <a:p>
            <a:fld id="{68BAA58B-7F68-4F22-A5B3-354C37D900B1}" type="slidenum">
              <a:rPr lang="en-US" smtClean="0"/>
              <a:t>17</a:t>
            </a:fld>
            <a:endParaRPr lang="en-US"/>
          </a:p>
        </p:txBody>
      </p:sp>
    </p:spTree>
    <p:extLst>
      <p:ext uri="{BB962C8B-B14F-4D97-AF65-F5344CB8AC3E}">
        <p14:creationId xmlns:p14="http://schemas.microsoft.com/office/powerpoint/2010/main" val="6070909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Reparta a cada estudiante las hojas de trabajo La pareja de sus sueños. </a:t>
            </a:r>
          </a:p>
          <a:p>
            <a:pPr lvl="0"/>
            <a:endParaRPr lang="en-US" sz="1200" kern="120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“Pareja” es una palabra que las personas usan para referirse a la persona con quien salen. Algunas personas dicen “novio” o “novia”, pero en nuestra clase diremos “pareja”. </a:t>
            </a:r>
          </a:p>
          <a:p>
            <a:pPr lvl="0"/>
            <a:endParaRPr lang="en-US" sz="1200" i="1" kern="1200" dirty="0">
              <a:solidFill>
                <a:schemeClr val="tx1"/>
              </a:solidFill>
              <a:effectLst/>
              <a:latin typeface="+mn-lt"/>
              <a:ea typeface="+mn-ea"/>
              <a:cs typeface="+mn-cs"/>
            </a:endParaRPr>
          </a:p>
          <a:p>
            <a:pPr lvl="0"/>
            <a:r>
              <a:rPr lang="es-MX" sz="1200" b="0" i="1" strike="noStrike" cap="none" spc="0" baseline="0" dirty="0">
                <a:solidFill>
                  <a:srgbClr val="000000"/>
                </a:solidFill>
                <a:effectLst/>
                <a:latin typeface="Calibri"/>
                <a:ea typeface="Calibri"/>
                <a:cs typeface="Calibri"/>
              </a:rPr>
              <a:t>Todo el mundo buscamos cosas diferentes en una pareja. A algunos de ustedes quizás les guste alguien del mismo género, mientras otros quizás quieran salir con alguien de diferente género. Algunos de ustedes quieren a alguien que le encante salir y hacer cosas nuevas, mientras otros quieren a alguien que disfruta de una noche tranquila en casa. Todos sus sentimientos y deseos están bien. ¿Alguien recuerda la declaración de poder que decimos al final d cada clase en nuestra porra de poder? </a:t>
            </a:r>
          </a:p>
          <a:p>
            <a:pPr lvl="0"/>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sz="1200" i="0" baseline="0" dirty="0"/>
          </a:p>
          <a:p>
            <a:pPr lvl="0"/>
            <a:endParaRPr lang="en-US" sz="1200" i="1" kern="120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“Me conozco mejor que nadie”.</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Ustedes saben con qué tipo de persona quisieran salir. Ustedes saben mejor que nadie lo que quieren en una relación de pareja.</a:t>
            </a:r>
          </a:p>
          <a:p>
            <a:pPr lvl="0"/>
            <a:endParaRPr lang="en-US" i="1" dirty="0">
              <a:effectLst/>
            </a:endParaRPr>
          </a:p>
          <a:p>
            <a:pPr lvl="0"/>
            <a:r>
              <a:rPr lang="es-MX" sz="1200" b="0" i="1" strike="noStrike" cap="none" spc="0" baseline="0" dirty="0">
                <a:solidFill>
                  <a:srgbClr val="000000"/>
                </a:solidFill>
                <a:effectLst/>
                <a:latin typeface="Calibri"/>
                <a:ea typeface="Calibri"/>
                <a:cs typeface="Calibri"/>
              </a:rPr>
              <a:t>Hoy pensaremos en la pareja de sus sueños, el tipo de persona con quien más le gustaría salir. Hablaremos sobre tres preguntas y tendremos una lluvia de ideas en grupo. A medida que las mencionemos, pueden escribir o dibujar en su hoja cualquier cosa que se nos ocurra y que ustedes busquen en la pareja de SUS sueños.</a:t>
            </a:r>
            <a:endParaRPr lang="en-US" i="1" dirty="0">
              <a:effectLst/>
            </a:endParaRPr>
          </a:p>
          <a:p>
            <a:pPr rtl="0"/>
            <a:endParaRPr lang="en-US" b="0" dirty="0">
              <a:effectLst/>
            </a:endParaRPr>
          </a:p>
          <a:p>
            <a:br>
              <a:rPr lang="en-US" b="0" dirty="0">
                <a:effectLst/>
              </a:rPr>
            </a:br>
            <a:br>
              <a:rPr lang="en-US" b="0" dirty="0">
                <a:effectLst/>
              </a:rPr>
            </a:br>
            <a:br>
              <a:rPr lang="en-US" b="0" dirty="0">
                <a:effectLst/>
              </a:rPr>
            </a:b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18</a:t>
            </a:fld>
            <a:endParaRPr lang="en-US"/>
          </a:p>
        </p:txBody>
      </p:sp>
    </p:spTree>
    <p:extLst>
      <p:ext uri="{BB962C8B-B14F-4D97-AF65-F5344CB8AC3E}">
        <p14:creationId xmlns:p14="http://schemas.microsoft.com/office/powerpoint/2010/main" val="14691748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¿Cómo es su pareja? ¿Es cómica? ¿Es inteligente? ¿Cómo la describirían?</a:t>
            </a:r>
          </a:p>
          <a:p>
            <a:pPr lvl="0"/>
            <a:endParaRPr lang="en-US" sz="1200" i="1"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A medida que el grupo nombre cualidades, escríbalas en el pizarrón o en una hoja de rotafolio. </a:t>
            </a:r>
          </a:p>
          <a:p>
            <a:pPr lvl="0"/>
            <a:endParaRPr lang="en-US" sz="1200" i="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Hicieron una excelente lista de las calidades que buscan en la pareja de sus sueños. Quiero que cada uno de ustedes decida cuáles de estas cosas son las más importantes para ustedes. Escríbanlas o dibújenlas en su hoja de trabajo La pareja de sus sueños.</a:t>
            </a:r>
          </a:p>
          <a:p>
            <a:pPr lvl="0"/>
            <a:endParaRPr lang="en-US" sz="1200" i="1"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Apoye al grupo según sea necesario para completar la pregunta número uno en su hoja de trabajo La pareja de sus sueños.</a:t>
            </a:r>
            <a:endParaRPr lang="en-US" i="0" dirty="0"/>
          </a:p>
        </p:txBody>
      </p:sp>
      <p:sp>
        <p:nvSpPr>
          <p:cNvPr id="4" name="Slide Number Placeholder 3"/>
          <p:cNvSpPr>
            <a:spLocks noGrp="1"/>
          </p:cNvSpPr>
          <p:nvPr>
            <p:ph type="sldNum" sz="quarter" idx="10"/>
          </p:nvPr>
        </p:nvSpPr>
        <p:spPr/>
        <p:txBody>
          <a:bodyPr/>
          <a:lstStyle/>
          <a:p>
            <a:fld id="{68BAA58B-7F68-4F22-A5B3-354C37D900B1}" type="slidenum">
              <a:rPr lang="en-US" smtClean="0"/>
              <a:t>19</a:t>
            </a:fld>
            <a:endParaRPr lang="en-US"/>
          </a:p>
        </p:txBody>
      </p:sp>
    </p:spTree>
    <p:extLst>
      <p:ext uri="{BB962C8B-B14F-4D97-AF65-F5344CB8AC3E}">
        <p14:creationId xmlns:p14="http://schemas.microsoft.com/office/powerpoint/2010/main" val="1585961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Use la gran caja de herramientas de la clase para repasar las herramientas para relaciones sanas (Declaraciones “yo”, Mapa de relaciones, ¡NO! y Verificación de consentimiento). Pida al grupo que retire una herramienta a la vez y que hable sobre qué es y cómo se usa. Puede ser de gran ayuda para este repaso si proporciona situaciones específicas en qué pensar detenidamente. Por ejemplo, podría preguntar: “Si su amigo/a/</a:t>
            </a:r>
            <a:r>
              <a:rPr lang="es-MX" sz="1200" b="0" i="0" strike="noStrike" cap="none" spc="0" baseline="0" dirty="0" err="1">
                <a:solidFill>
                  <a:srgbClr val="000000"/>
                </a:solidFill>
                <a:effectLst/>
                <a:latin typeface="Calibri"/>
                <a:ea typeface="Calibri"/>
                <a:cs typeface="Calibri"/>
              </a:rPr>
              <a:t>ue</a:t>
            </a:r>
            <a:r>
              <a:rPr lang="es-MX" sz="1200" b="0" i="0" strike="noStrike" cap="none" spc="0" baseline="0" dirty="0">
                <a:solidFill>
                  <a:srgbClr val="000000"/>
                </a:solidFill>
                <a:effectLst/>
                <a:latin typeface="Calibri"/>
                <a:ea typeface="Calibri"/>
                <a:cs typeface="Calibri"/>
              </a:rPr>
              <a:t> le miente, ¿cuál sería una Declaración “yo” que podría usar para hacerle saber cómo se siente?” Quizás incluso considere usar ejemplos de situaciones que han ocurrido recientemente en su salón de clase, siempre y cuando no quebranten la confidencialidad de las personas. </a:t>
            </a:r>
            <a:r>
              <a:rPr lang="es-MX" sz="1200" b="0" i="0" strike="noStrike" cap="none" spc="0" baseline="0" dirty="0">
                <a:solidFill>
                  <a:srgbClr val="FF0000"/>
                </a:solidFill>
                <a:effectLst/>
                <a:latin typeface="Calibri"/>
                <a:ea typeface="Calibri"/>
                <a:cs typeface="Calibri"/>
              </a:rPr>
              <a:t>También puede pedir al grupo que conecte las herramientas de la caja a sus relaciones actuales. Podría decir: “¿Alguien puede contarme sobre algo que está sucediendo ahora en sus vidas, con lo que la caja de herramientas pudiera ayudarles?”. </a:t>
            </a:r>
          </a:p>
          <a:p>
            <a:endParaRPr lang="en-US" dirty="0"/>
          </a:p>
          <a:p>
            <a:r>
              <a:rPr lang="es-MX" sz="1200" b="0" i="0" strike="noStrike" cap="none" spc="0" baseline="0" dirty="0">
                <a:solidFill>
                  <a:srgbClr val="000000"/>
                </a:solidFill>
                <a:effectLst/>
                <a:latin typeface="Calibri"/>
                <a:ea typeface="Calibri"/>
                <a:cs typeface="Calibri"/>
              </a:rPr>
              <a:t>Las instrucciones sobre cómo usar cada herramienta para relaciones sanas se encuentran en las siguientes clases:</a:t>
            </a:r>
          </a:p>
          <a:p>
            <a:pPr marL="171450" indent="-171450">
              <a:buFont typeface="Arial" panose="020B0604020202020204" pitchFamily="34" charset="0"/>
              <a:buChar char="•"/>
            </a:pPr>
            <a:r>
              <a:rPr lang="es-MX" sz="1200" b="1" i="0" strike="noStrike" cap="none" spc="0" baseline="0" dirty="0">
                <a:solidFill>
                  <a:srgbClr val="000000"/>
                </a:solidFill>
                <a:effectLst/>
                <a:latin typeface="Calibri"/>
                <a:ea typeface="Calibri"/>
                <a:cs typeface="Calibri"/>
              </a:rPr>
              <a:t>Declaraciones “yo”</a:t>
            </a:r>
            <a:r>
              <a:rPr lang="es-MX" sz="1200" b="0" i="0" strike="noStrike" cap="none" spc="0" baseline="0" dirty="0">
                <a:solidFill>
                  <a:srgbClr val="000000"/>
                </a:solidFill>
                <a:effectLst/>
                <a:latin typeface="Calibri"/>
                <a:ea typeface="Calibri"/>
                <a:cs typeface="Calibri"/>
              </a:rPr>
              <a:t>: clases 2 y 3</a:t>
            </a:r>
          </a:p>
          <a:p>
            <a:pPr marL="171450" indent="-171450">
              <a:buFont typeface="Arial" panose="020B0604020202020204" pitchFamily="34" charset="0"/>
              <a:buChar char="•"/>
            </a:pPr>
            <a:r>
              <a:rPr lang="es-MX" sz="1200" b="1" i="0" strike="noStrike" cap="none" spc="0" baseline="0" dirty="0">
                <a:solidFill>
                  <a:srgbClr val="000000"/>
                </a:solidFill>
                <a:effectLst/>
                <a:latin typeface="Calibri"/>
                <a:ea typeface="Calibri"/>
                <a:cs typeface="Calibri"/>
              </a:rPr>
              <a:t>Mapa de relaciones</a:t>
            </a:r>
            <a:r>
              <a:rPr lang="es-MX" sz="1200" b="0" i="0" strike="noStrike" cap="none" spc="0" baseline="0" dirty="0">
                <a:solidFill>
                  <a:srgbClr val="000000"/>
                </a:solidFill>
                <a:effectLst/>
                <a:latin typeface="Calibri"/>
                <a:ea typeface="Calibri"/>
                <a:cs typeface="Calibri"/>
              </a:rPr>
              <a:t>: clase 4</a:t>
            </a:r>
          </a:p>
          <a:p>
            <a:pPr marL="171450" indent="-171450">
              <a:buFont typeface="Arial" panose="020B0604020202020204" pitchFamily="34" charset="0"/>
              <a:buChar char="•"/>
            </a:pPr>
            <a:r>
              <a:rPr lang="es-MX" sz="1200" b="1" i="0" strike="noStrike" cap="none" spc="0" baseline="0" dirty="0">
                <a:solidFill>
                  <a:srgbClr val="000000"/>
                </a:solidFill>
                <a:effectLst/>
                <a:latin typeface="Calibri"/>
                <a:ea typeface="Calibri"/>
                <a:cs typeface="Calibri"/>
              </a:rPr>
              <a:t>¡NO!</a:t>
            </a:r>
            <a:r>
              <a:rPr lang="es-MX" sz="1200" b="0" i="0" strike="noStrike" cap="none" spc="0" baseline="0" dirty="0">
                <a:solidFill>
                  <a:srgbClr val="000000"/>
                </a:solidFill>
                <a:effectLst/>
                <a:latin typeface="Calibri"/>
                <a:ea typeface="Calibri"/>
                <a:cs typeface="Calibri"/>
              </a:rPr>
              <a:t>: clase 5</a:t>
            </a:r>
          </a:p>
          <a:p>
            <a:pPr marL="171450" indent="-171450">
              <a:buFont typeface="Arial" panose="020B0604020202020204" pitchFamily="34" charset="0"/>
              <a:buChar char="•"/>
            </a:pPr>
            <a:r>
              <a:rPr lang="es-MX" sz="1200" b="1" i="0" strike="noStrike" cap="none" spc="0" baseline="0" dirty="0">
                <a:solidFill>
                  <a:srgbClr val="000000"/>
                </a:solidFill>
                <a:effectLst/>
                <a:latin typeface="Calibri"/>
                <a:ea typeface="Calibri"/>
                <a:cs typeface="Calibri"/>
              </a:rPr>
              <a:t>Verificación de consentimiento</a:t>
            </a:r>
            <a:r>
              <a:rPr lang="es-MX" sz="1200" b="0" i="0" strike="noStrike" cap="none" spc="0" baseline="0" dirty="0">
                <a:solidFill>
                  <a:srgbClr val="000000"/>
                </a:solidFill>
                <a:effectLst/>
                <a:latin typeface="Calibri"/>
                <a:ea typeface="Calibri"/>
                <a:cs typeface="Calibri"/>
              </a:rPr>
              <a:t>: clase 6</a:t>
            </a:r>
            <a:endParaRPr lang="en-US" b="1" dirty="0"/>
          </a:p>
        </p:txBody>
      </p:sp>
      <p:sp>
        <p:nvSpPr>
          <p:cNvPr id="4" name="Slide Number Placeholder 3"/>
          <p:cNvSpPr>
            <a:spLocks noGrp="1"/>
          </p:cNvSpPr>
          <p:nvPr>
            <p:ph type="sldNum" sz="quarter" idx="10"/>
          </p:nvPr>
        </p:nvSpPr>
        <p:spPr/>
        <p:txBody>
          <a:bodyPr/>
          <a:lstStyle/>
          <a:p>
            <a:fld id="{68BAA58B-7F68-4F22-A5B3-354C37D900B1}" type="slidenum">
              <a:rPr lang="en-US" smtClean="0"/>
              <a:t>2</a:t>
            </a:fld>
            <a:endParaRPr lang="en-US"/>
          </a:p>
        </p:txBody>
      </p:sp>
    </p:spTree>
    <p:extLst>
      <p:ext uri="{BB962C8B-B14F-4D97-AF65-F5344CB8AC3E}">
        <p14:creationId xmlns:p14="http://schemas.microsoft.com/office/powerpoint/2010/main" val="2908426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¿Cómo se sienten al estar con ella? </a:t>
            </a:r>
            <a:endParaRPr lang="en-US" sz="1200" i="1" strike="sngStrike" kern="1200" baseline="0" dirty="0">
              <a:solidFill>
                <a:schemeClr val="tx1"/>
              </a:solidFill>
              <a:effectLst/>
              <a:latin typeface="+mn-lt"/>
              <a:ea typeface="+mn-ea"/>
              <a:cs typeface="+mn-cs"/>
            </a:endParaRPr>
          </a:p>
          <a:p>
            <a:pPr lvl="0"/>
            <a:endParaRPr lang="en-US" sz="1200" i="1"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A medida que el grupo nombre emociones, escríbalas en el pizarrón o en una hoja de rotafolio. </a:t>
            </a:r>
          </a:p>
          <a:p>
            <a:pPr lvl="0"/>
            <a:endParaRPr lang="en-US" sz="1200" i="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Hicieron una excelente lista de las emociones o los sentimientos que quieren tener al estar con la pareja de sus sueños. Quiero que cada uno de ustedes decida cuáles de estas emociones son las más importantes para ustedes. Escríbanlas o dibújenlas en su hoja de trabajo La pareja de sus sueños. Por ejemplo, yo sé que quiero que todos ustedes se sientan seguros cuando estén con la pareja de sus sueños.</a:t>
            </a:r>
            <a:endParaRPr lang="en-US" i="0" dirty="0"/>
          </a:p>
          <a:p>
            <a:pPr lvl="0"/>
            <a:endParaRPr lang="en-US" dirty="0"/>
          </a:p>
          <a:p>
            <a:pPr lvl="0"/>
            <a:r>
              <a:rPr lang="es-MX" sz="1200" b="0" i="0" strike="noStrike" cap="none" spc="0" baseline="0" dirty="0">
                <a:solidFill>
                  <a:srgbClr val="000000"/>
                </a:solidFill>
                <a:effectLst/>
                <a:latin typeface="Calibri"/>
                <a:ea typeface="Calibri"/>
                <a:cs typeface="Calibri"/>
              </a:rPr>
              <a:t>Apoye al grupo según sea necesario para completar la pregunta número dos en su hoja de trabajo La pareja de sus sueños.</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20</a:t>
            </a:fld>
            <a:endParaRPr lang="en-US"/>
          </a:p>
        </p:txBody>
      </p:sp>
    </p:spTree>
    <p:extLst>
      <p:ext uri="{BB962C8B-B14F-4D97-AF65-F5344CB8AC3E}">
        <p14:creationId xmlns:p14="http://schemas.microsoft.com/office/powerpoint/2010/main" val="19449030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¡Qué le interesa a la pareja de sus sueños? ¿Le gustan los deportes? ¿Adora los animales? ¿Qué es importante para ella?</a:t>
            </a:r>
          </a:p>
          <a:p>
            <a:pPr lvl="0"/>
            <a:endParaRPr lang="en-US" sz="1200" i="1"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A medida que el grupo nombre intereses, escríbalos en el pizarrón o en una hoja de rotafolio. </a:t>
            </a:r>
          </a:p>
          <a:p>
            <a:pPr lvl="0"/>
            <a:endParaRPr lang="en-US" sz="1200" i="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Hicieron una gran lista de cosas que le deben interesar a la pareja de sus sueños. Quiero que cada uno de ustedes decida cuáles de estas cosas son las más importantes para ustedes. Escríbanlas o dibújenlas en su hoja de trabajo La pareja de sus sueños.</a:t>
            </a:r>
          </a:p>
          <a:p>
            <a:pPr lvl="0"/>
            <a:endParaRPr lang="en-US" sz="1200" i="1"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Apoye al grupo según sea necesario para completar la pregunta número tres en su hoja de trabajo La pareja de sus sueños.</a:t>
            </a:r>
            <a:endParaRPr lang="en-US" i="0" dirty="0"/>
          </a:p>
          <a:p>
            <a:pPr lvl="0"/>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21</a:t>
            </a:fld>
            <a:endParaRPr lang="en-US"/>
          </a:p>
        </p:txBody>
      </p:sp>
    </p:spTree>
    <p:extLst>
      <p:ext uri="{BB962C8B-B14F-4D97-AF65-F5344CB8AC3E}">
        <p14:creationId xmlns:p14="http://schemas.microsoft.com/office/powerpoint/2010/main" val="32213784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i="0" strike="noStrike" cap="none" spc="0" baseline="0" dirty="0">
                <a:solidFill>
                  <a:srgbClr val="000000"/>
                </a:solidFill>
                <a:effectLst/>
                <a:latin typeface="Calibri"/>
                <a:ea typeface="Calibri"/>
                <a:cs typeface="Calibri"/>
              </a:rPr>
              <a:t>Diga: </a:t>
            </a:r>
            <a:r>
              <a:rPr lang="es-ES" sz="1200" b="0" i="1" strike="noStrike" cap="none" spc="0" baseline="0" dirty="0">
                <a:solidFill>
                  <a:srgbClr val="000000"/>
                </a:solidFill>
                <a:effectLst/>
                <a:latin typeface="Calibri"/>
                <a:ea typeface="Calibri"/>
                <a:cs typeface="Calibri"/>
              </a:rPr>
              <a:t>¡Hicieron un excelente trabajo en sus hojas de trabajo La pareja de sus sueños! Lo último que haremos hoy es hablar más sobre la pareja de sus sueños.</a:t>
            </a:r>
            <a:endParaRPr lang="en-US" i="1" dirty="0"/>
          </a:p>
        </p:txBody>
      </p:sp>
      <p:sp>
        <p:nvSpPr>
          <p:cNvPr id="4" name="Slide Number Placeholder 3"/>
          <p:cNvSpPr>
            <a:spLocks noGrp="1"/>
          </p:cNvSpPr>
          <p:nvPr>
            <p:ph type="sldNum" sz="quarter" idx="10"/>
          </p:nvPr>
        </p:nvSpPr>
        <p:spPr/>
        <p:txBody>
          <a:bodyPr/>
          <a:lstStyle/>
          <a:p>
            <a:fld id="{68BAA58B-7F68-4F22-A5B3-354C37D900B1}" type="slidenum">
              <a:rPr lang="en-US" smtClean="0"/>
              <a:t>22</a:t>
            </a:fld>
            <a:endParaRPr lang="en-US"/>
          </a:p>
        </p:txBody>
      </p:sp>
    </p:spTree>
    <p:extLst>
      <p:ext uri="{BB962C8B-B14F-4D97-AF65-F5344CB8AC3E}">
        <p14:creationId xmlns:p14="http://schemas.microsoft.com/office/powerpoint/2010/main" val="4739839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¿Necesita alguien tener cada una y todas esas cosas en su hoja de trabajo para ser una buena pareja? Muestren un pulgar hacia arriba para un sí o un pulgar hacia abajo para un no.</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sz="1200" i="0" baseline="0" dirty="0"/>
          </a:p>
          <a:p>
            <a:pPr lvl="0"/>
            <a:endParaRPr lang="en-US" sz="1200" kern="120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La mayoría de las veces, su pareja no tendrá todas las cualidades en su hoja de trabajo. Esta no es una lista de verificación que usarán al salir con alguien. Pero, hay algunas cosas que son superimportantes y que su pareja deberá cumplir. Por ejemplo, su pareja deberá ser respetuosa y ustedes deberán sentirse seguros cuando están con ella.</a:t>
            </a:r>
            <a:endParaRPr lang="en-US" sz="1200" i="1" strike="sngStrike" kern="1200" dirty="0">
              <a:solidFill>
                <a:schemeClr val="tx1"/>
              </a:solidFill>
              <a:effectLst/>
              <a:latin typeface="+mn-lt"/>
              <a:ea typeface="+mn-ea"/>
              <a:cs typeface="+mn-cs"/>
            </a:endParaRPr>
          </a:p>
          <a:p>
            <a:pPr lvl="0"/>
            <a:endParaRPr lang="en-US" sz="1200" i="1" kern="1200" dirty="0">
              <a:solidFill>
                <a:schemeClr val="tx1"/>
              </a:solidFill>
              <a:effectLst/>
              <a:latin typeface="+mn-lt"/>
              <a:ea typeface="+mn-ea"/>
              <a:cs typeface="+mn-cs"/>
            </a:endParaRPr>
          </a:p>
          <a:p>
            <a:pPr lvl="0"/>
            <a:r>
              <a:rPr lang="es-MX" sz="1200" b="0" i="1" strike="noStrike" cap="none" spc="0" baseline="0" dirty="0">
                <a:solidFill>
                  <a:srgbClr val="000000"/>
                </a:solidFill>
                <a:effectLst/>
                <a:latin typeface="Calibri"/>
                <a:ea typeface="Calibri"/>
                <a:cs typeface="Calibri"/>
              </a:rPr>
              <a:t>Por favor, elijan tres cosas de su lista que sean las más importantes para ustedes. Estas son las cosas que alguien deberá tener para poder pensar en salir con él. Pueden escribir o dibujar estas cosas en la caja en la parte posterior de su hoja de trabajo La pareja de sus sueños. </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Apoye al grupo según sea necesario para completar la parte posterior de su hoja de trabajo La pareja de sus sueños. Si hay suficiente tiempo, pídales que compartan con el grupo las tres cosas que eligieron como lo más importante.</a:t>
            </a:r>
          </a:p>
          <a:p>
            <a:pPr marL="0" marR="0" lvl="0" indent="0" algn="l" defTabSz="914400" rtl="0" eaLnBrk="1" fontAlgn="auto" latinLnBrk="0" hangingPunct="1">
              <a:lnSpc>
                <a:spcPct val="100000"/>
              </a:lnSpc>
              <a:spcBef>
                <a:spcPct val="0"/>
              </a:spcBef>
              <a:spcAft>
                <a:spcPct val="0"/>
              </a:spcAft>
              <a:buClrTx/>
              <a:buSzTx/>
              <a:buFontTx/>
              <a:buNone/>
              <a:defRPr/>
            </a:pPr>
            <a:endParaRPr lang="en-US" dirty="0">
              <a:effectLst/>
            </a:endParaRPr>
          </a:p>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Todos sus sentimientos y deseos están bien.</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Lo que es importante es ser honestos con ustedes mismos y con lo que quieren.</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Ustedes también deberán respetar los deseos de la persona con quien salen.</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No importa a quién elijan, su pareja deberá ser alguien que los respeta a ustedes, y ustedes deberán sentirse seguros cuando estén con ella. </a:t>
            </a:r>
            <a:endParaRPr lang="en-US" b="0" i="1" strike="sngStrike"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23</a:t>
            </a:fld>
            <a:endParaRPr lang="en-US"/>
          </a:p>
        </p:txBody>
      </p:sp>
    </p:spTree>
    <p:extLst>
      <p:ext uri="{BB962C8B-B14F-4D97-AF65-F5344CB8AC3E}">
        <p14:creationId xmlns:p14="http://schemas.microsoft.com/office/powerpoint/2010/main" val="13374074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¿Tiene alguien alguna pregunta acerca de la clase de hoy? Recuerden: si no quieren hacer su pregunta en voz alta, pueden escribirla en una tarjeta y dejarla sobre su escritorio. También pueden pedir a alguien en quien confían que les ayude a escribir su pregunta en la tarjeta. Recogeré las tarjetas y responderé a las preguntas la próxima vez que nos reunamos. Cuando yo responda a una pregunta, no le diré a nadie quién la hizo.</a:t>
            </a:r>
            <a:r>
              <a:rPr lang="es-MX" sz="1200" b="0" i="0" strike="noStrike" cap="none" spc="0" baseline="0" dirty="0">
                <a:solidFill>
                  <a:srgbClr val="000000"/>
                </a:solidFill>
                <a:effectLst/>
                <a:latin typeface="Calibri"/>
                <a:ea typeface="Calibri"/>
                <a:cs typeface="Calibri"/>
              </a:rPr>
              <a:t>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24</a:t>
            </a:fld>
            <a:endParaRPr lang="en-US"/>
          </a:p>
        </p:txBody>
      </p:sp>
    </p:spTree>
    <p:extLst>
      <p:ext uri="{BB962C8B-B14F-4D97-AF65-F5344CB8AC3E}">
        <p14:creationId xmlns:p14="http://schemas.microsoft.com/office/powerpoint/2010/main" val="6750316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¿Está bien salir con su maestro?</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Muestren un pulgar hacia arriba para un sí o un pulgar hacia abajo para un no.</a:t>
            </a:r>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endParaRPr lang="en-US" i="0" baseline="0"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No, esto no es seguro. Si un maestro los invita a salir a una cita o los toca de una manera que no les gusta o </a:t>
            </a:r>
            <a:r>
              <a:rPr lang="es-MX" sz="1200" b="1" i="1" strike="noStrike" cap="none" spc="0" baseline="0" dirty="0">
                <a:solidFill>
                  <a:srgbClr val="000000"/>
                </a:solidFill>
                <a:effectLst/>
                <a:latin typeface="Calibri"/>
                <a:ea typeface="Calibri"/>
                <a:cs typeface="Calibri"/>
              </a:rPr>
              <a:t>los tocan de una manera sexual</a:t>
            </a:r>
            <a:r>
              <a:rPr lang="es-MX" sz="1200" b="0" i="1" strike="noStrike" cap="none" spc="0" baseline="0" dirty="0">
                <a:solidFill>
                  <a:srgbClr val="000000"/>
                </a:solidFill>
                <a:effectLst/>
                <a:latin typeface="Calibri"/>
                <a:ea typeface="Calibri"/>
                <a:cs typeface="Calibri"/>
              </a:rPr>
              <a:t>, consigan ayuda de inmediato de una persona adulta en su círculo interior de confianza (círculo verde).</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25</a:t>
            </a:fld>
            <a:endParaRPr lang="en-US"/>
          </a:p>
        </p:txBody>
      </p:sp>
    </p:spTree>
    <p:extLst>
      <p:ext uri="{BB962C8B-B14F-4D97-AF65-F5344CB8AC3E}">
        <p14:creationId xmlns:p14="http://schemas.microsoft.com/office/powerpoint/2010/main" val="33884184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¿Qué pueden hacer para estar más seguros al conocer en persona a alguien con quien solo han hablado por Internet? Muestren un dedo para “Llevar a una persona adulta en quien confía”, dos dedos para “Reunirse en un lugar público” o tres dedos para “Las dos opciones anteriores”.</a:t>
            </a:r>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endParaRPr lang="en-US" i="0" baseline="0"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Deberán hacer las dos cosas para estar más seguros. Deberán llevar a una persona adulta en quien confían y reunirse en un lugar público muchas veces antes de que alguien pueda empezar a pasar a su círculo de en medio de personas que están conociendo (círculo amarillo).</a:t>
            </a:r>
            <a:endParaRPr lang="en-US" i="0" baseline="0" dirty="0"/>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26</a:t>
            </a:fld>
            <a:endParaRPr lang="en-US"/>
          </a:p>
        </p:txBody>
      </p:sp>
    </p:spTree>
    <p:extLst>
      <p:ext uri="{BB962C8B-B14F-4D97-AF65-F5344CB8AC3E}">
        <p14:creationId xmlns:p14="http://schemas.microsoft.com/office/powerpoint/2010/main" val="35691944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Mencionen una cosa que buscan en la pareja de sus sueños. </a:t>
            </a:r>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Recorra el salón y pida a cada estudiante que comparta una calidad que busca.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27</a:t>
            </a:fld>
            <a:endParaRPr lang="en-US"/>
          </a:p>
        </p:txBody>
      </p:sp>
    </p:spTree>
    <p:extLst>
      <p:ext uri="{BB962C8B-B14F-4D97-AF65-F5344CB8AC3E}">
        <p14:creationId xmlns:p14="http://schemas.microsoft.com/office/powerpoint/2010/main" val="831395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Si alguien los lastima o si alguien alguna vez les toca el cuerpo de una manera que no les gusta, pueden pedir ayuda. No hicieron nada malo y no están solos. Pueden hablar con un adulto de su círculo de confianza para pedir ayuda. Si alguien que conocen está siendo lastimado, también pueden hablar con un adulto de su círculo interior de confianza para pedir ayuda. Si está sucediendo una emergencia, siempre pueden llamar a 911. Si llaman a 911 para pedir ayuda, puede llegar un policía o una ambulancia.</a:t>
            </a:r>
            <a:endParaRPr lang="en-US" i="1" baseline="0" dirty="0"/>
          </a:p>
          <a:p>
            <a:endParaRPr lang="en-US" i="1" baseline="0" dirty="0"/>
          </a:p>
          <a:p>
            <a:r>
              <a:rPr lang="es-MX" sz="1200" b="0" i="1" strike="noStrike" cap="none" spc="0" baseline="0" dirty="0">
                <a:solidFill>
                  <a:srgbClr val="000000"/>
                </a:solidFill>
                <a:effectLst/>
                <a:latin typeface="Calibri"/>
                <a:ea typeface="Calibri"/>
                <a:cs typeface="Calibri"/>
              </a:rPr>
              <a:t>Si la primera persona a quien le dicen no les cree o no les consigue ayuda, continúen diciendo a adultos en quienes confíen lo que sucede hasta conseguir la ayuda que necesitan. También, siempre pueden hablar conmigo después de la clase si necesitan ayuda.</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28</a:t>
            </a:fld>
            <a:endParaRPr lang="en-US"/>
          </a:p>
        </p:txBody>
      </p:sp>
    </p:spTree>
    <p:extLst>
      <p:ext uri="{BB962C8B-B14F-4D97-AF65-F5344CB8AC3E}">
        <p14:creationId xmlns:p14="http://schemas.microsoft.com/office/powerpoint/2010/main" val="1710779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¿Alguien recuerda nuestra declaración de poder?</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Nuestra declaración de poder es: “Me conozco mejor que nadie”. Esto significa que cada quien se conoce a sí mismo mejor que cualquier otra persona. En las próximas semanas, seguirán aprendiendo más sobre ustedes mismos, y sobre cómo decir a otras personas lo que piensan y sienten. Vamos a juntarnos en círculo y, a la cuenta de tres, digamos nuestra declaración de poder</a:t>
            </a:r>
          </a:p>
          <a:p>
            <a:pPr lvl="0"/>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Pida a todos que puedan y les interese que pongan una mano en el centro del círculo. Pida que alguien se ofrezca para contar hasta tres. Después de “tres”, dicen la declaración de poder a la vez que levanten las manos al aire. También pueden ponerse de pie en el círculo sin tocarse las manos, si prefieren.</a:t>
            </a:r>
            <a:endParaRPr lang="en-US" sz="120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29</a:t>
            </a:fld>
            <a:endParaRPr lang="en-US"/>
          </a:p>
        </p:txBody>
      </p:sp>
    </p:spTree>
    <p:extLst>
      <p:ext uri="{BB962C8B-B14F-4D97-AF65-F5344CB8AC3E}">
        <p14:creationId xmlns:p14="http://schemas.microsoft.com/office/powerpoint/2010/main" val="3083586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s-MX" sz="1200" b="0" i="0" strike="noStrike" cap="none" spc="0" baseline="0" dirty="0">
                <a:solidFill>
                  <a:srgbClr val="000000"/>
                </a:solidFill>
                <a:effectLst/>
                <a:latin typeface="Calibri"/>
                <a:ea typeface="Calibri"/>
                <a:cs typeface="Calibri"/>
              </a:rPr>
              <a:t>Puede imprimir esta diapositiva por separado para que cada estudiante pueda usar la hoja Palabras importantes como tablero de comunicación durante la clase. Repase las palabras con las definiciones que se sugieren a continuación. Para que puedan entender mejor, puede pedir al grupo que aporte sus propias definiciones para las palabras del vocabulario o que proporcione un enunciado o una situación con la palabra nueva.</a:t>
            </a:r>
          </a:p>
          <a:p>
            <a:pPr defTabSz="931774">
              <a:defRPr/>
            </a:pPr>
            <a:endParaRPr lang="es-MX" sz="1200" b="0" i="0" strike="noStrike" cap="none" spc="0" baseline="0" dirty="0">
              <a:solidFill>
                <a:srgbClr val="000000"/>
              </a:solidFill>
              <a:effectLst/>
              <a:latin typeface="Calibri"/>
              <a:ea typeface="Calibri"/>
              <a:cs typeface="Calibri"/>
            </a:endParaRP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Salir con alguien: algo que dos personas hacen juntas si deciden que quieren estar en una relación romántica</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Familia: sus parientes, como mamá, papá, hermanos</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Maestro: una persona que dirige una clase</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Jefe: la persona que le dice qué hacer en su trabajo</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Compañero de trabajo: alguien que trabaja donde ustedes trabajan</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Personal de apoyo: una persona que recibe dinero por ayudarle con su discapacidad</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Consejero o terapeuta: una persona con quien habla sobre su vida</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Doctor: una persona que ayuda a que su cuerpo se mantenga sano</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Líder religioso: una persona que dirige los servicios en un templo, una iglesia, una mezquina, etc.</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Pareja: la persona con quien sale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a:t>
            </a:fld>
            <a:endParaRPr lang="en-US"/>
          </a:p>
        </p:txBody>
      </p:sp>
    </p:spTree>
    <p:extLst>
      <p:ext uri="{BB962C8B-B14F-4D97-AF65-F5344CB8AC3E}">
        <p14:creationId xmlns:p14="http://schemas.microsoft.com/office/powerpoint/2010/main" val="489877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a:solidFill>
                  <a:srgbClr val="000000"/>
                </a:solidFill>
                <a:effectLst/>
                <a:latin typeface="Calibri"/>
                <a:ea typeface="Calibri"/>
                <a:cs typeface="Calibri"/>
              </a:rPr>
              <a:t>SAFE agradece al Consejo de Texas para Discapacidades de Desarrollo por financiar el desarrollo de este programa de estudios. </a:t>
            </a:r>
          </a:p>
          <a:p>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30</a:t>
            </a:fld>
            <a:endParaRPr lang="en-US"/>
          </a:p>
        </p:txBody>
      </p:sp>
    </p:spTree>
    <p:extLst>
      <p:ext uri="{BB962C8B-B14F-4D97-AF65-F5344CB8AC3E}">
        <p14:creationId xmlns:p14="http://schemas.microsoft.com/office/powerpoint/2010/main" val="30035668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31</a:t>
            </a:fld>
            <a:endParaRPr lang="en-US"/>
          </a:p>
        </p:txBody>
      </p:sp>
    </p:spTree>
    <p:extLst>
      <p:ext uri="{BB962C8B-B14F-4D97-AF65-F5344CB8AC3E}">
        <p14:creationId xmlns:p14="http://schemas.microsoft.com/office/powerpoint/2010/main" val="1939878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Lea la agenda. Como opción, puede pedir que alguien se ofrezca para leer la agenda.</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4</a:t>
            </a:fld>
            <a:endParaRPr lang="en-US"/>
          </a:p>
        </p:txBody>
      </p:sp>
    </p:spTree>
    <p:extLst>
      <p:ext uri="{BB962C8B-B14F-4D97-AF65-F5344CB8AC3E}">
        <p14:creationId xmlns:p14="http://schemas.microsoft.com/office/powerpoint/2010/main" val="2783738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Hoy hablaremos sobre la persona con quien podría salir o su pareja. Como ustedes son personas adultas, necesitan buscar a otras personas adultas con quien salir.</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1" strike="noStrike" cap="none" spc="0" baseline="0" dirty="0">
                <a:solidFill>
                  <a:srgbClr val="000000"/>
                </a:solidFill>
                <a:effectLst/>
                <a:latin typeface="Calibri"/>
                <a:ea typeface="Calibri"/>
                <a:cs typeface="Calibri"/>
              </a:rPr>
              <a:t>Recuerden: dijimos que alguien necesita estar en su círculo de en medio de personas que están conociendo (círculo amarillo) o en su círculo interior de confianza (círculo verde) en su Mapa de relaciones antes de invitarla a salir a una cita.</a:t>
            </a:r>
            <a:endParaRPr lang="en-US" sz="1200" i="1" kern="1200" dirty="0">
              <a:solidFill>
                <a:schemeClr val="tx1"/>
              </a:solidFill>
              <a:effectLst/>
              <a:latin typeface="+mn-lt"/>
              <a:ea typeface="+mn-ea"/>
              <a:cs typeface="+mn-cs"/>
            </a:endParaRPr>
          </a:p>
          <a:p>
            <a:pPr lvl="0"/>
            <a:endParaRPr lang="en-US" sz="1200" b="0" i="0" u="none" strike="noStrik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5</a:t>
            </a:fld>
            <a:endParaRPr lang="en-US"/>
          </a:p>
        </p:txBody>
      </p:sp>
    </p:spTree>
    <p:extLst>
      <p:ext uri="{BB962C8B-B14F-4D97-AF65-F5344CB8AC3E}">
        <p14:creationId xmlns:p14="http://schemas.microsoft.com/office/powerpoint/2010/main" val="3702115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Hay algunas personas que nunca deben invitarlos a salir a una cita, incluso si son personas adultas en su círculo de en medio de personas que están conociendo (círculo amarillo) o en su círculo interior de confianza (círculo verde). Estas son las personas que son sus parientes o familiares o que son personas que tienen mucho poder en su vida. Por ejemplo, nunca está bien salir con alguien en su familia, su maestro/a/e o su jefe en el trabajo.</a:t>
            </a:r>
            <a:endParaRPr lang="en-US" i="1" dirty="0"/>
          </a:p>
        </p:txBody>
      </p:sp>
      <p:sp>
        <p:nvSpPr>
          <p:cNvPr id="4" name="Slide Number Placeholder 3"/>
          <p:cNvSpPr>
            <a:spLocks noGrp="1"/>
          </p:cNvSpPr>
          <p:nvPr>
            <p:ph type="sldNum" sz="quarter" idx="10"/>
          </p:nvPr>
        </p:nvSpPr>
        <p:spPr/>
        <p:txBody>
          <a:bodyPr/>
          <a:lstStyle/>
          <a:p>
            <a:fld id="{68BAA58B-7F68-4F22-A5B3-354C37D900B1}" type="slidenum">
              <a:rPr lang="en-US" smtClean="0"/>
              <a:t>6</a:t>
            </a:fld>
            <a:endParaRPr lang="en-US"/>
          </a:p>
        </p:txBody>
      </p:sp>
    </p:spTree>
    <p:extLst>
      <p:ext uri="{BB962C8B-B14F-4D97-AF65-F5344CB8AC3E}">
        <p14:creationId xmlns:p14="http://schemas.microsoft.com/office/powerpoint/2010/main" val="738265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a:solidFill>
                  <a:srgbClr val="000000"/>
                </a:solidFill>
                <a:effectLst/>
                <a:latin typeface="Calibri"/>
                <a:ea typeface="Calibri"/>
                <a:cs typeface="Calibri"/>
              </a:rPr>
              <a:t>Diga: </a:t>
            </a:r>
            <a:r>
              <a:rPr lang="es-MX" sz="1200" b="0" i="1" strike="noStrike" cap="none" spc="0" baseline="0">
                <a:solidFill>
                  <a:srgbClr val="000000"/>
                </a:solidFill>
                <a:effectLst/>
                <a:latin typeface="Calibri"/>
                <a:ea typeface="Calibri"/>
                <a:cs typeface="Calibri"/>
              </a:rPr>
              <a:t>Además, nunca está bien salir con el personal de apoyo que le ayuda con su discapacidad ni con su doctor. Estas personas están en su vida para ayudarles, no para salir con ustedes.</a:t>
            </a:r>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7</a:t>
            </a:fld>
            <a:endParaRPr lang="en-US"/>
          </a:p>
        </p:txBody>
      </p:sp>
    </p:spTree>
    <p:extLst>
      <p:ext uri="{BB962C8B-B14F-4D97-AF65-F5344CB8AC3E}">
        <p14:creationId xmlns:p14="http://schemas.microsoft.com/office/powerpoint/2010/main" val="3810590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Algunas otras personas con quienes nunca está bien salir son su consejero o terapeuta. Si son religiosos, su líder religioso nunca deberá pedirles que salgan a una cita. Estas personas están en su vida para apoyarles, no para salir con ustedes. Si los invitan a salir a una cita, eso no está bien y no respeta los límites.</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8</a:t>
            </a:fld>
            <a:endParaRPr lang="en-US"/>
          </a:p>
        </p:txBody>
      </p:sp>
    </p:spTree>
    <p:extLst>
      <p:ext uri="{BB962C8B-B14F-4D97-AF65-F5344CB8AC3E}">
        <p14:creationId xmlns:p14="http://schemas.microsoft.com/office/powerpoint/2010/main" val="1247803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Nunca está bien salir con algún pariente, maestro, jefe, terapeuta, doctor, personal de apoyo o líder religioso. ¿Qué pueden hacer si una de estas personas los invita a salir a una cita o los tocan de una manera que no les gusta?</a:t>
            </a:r>
          </a:p>
          <a:p>
            <a:pPr lvl="0"/>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pPr lvl="0"/>
            <a:endParaRPr lang="en-US" sz="1200" i="1" kern="120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Siempre pueden decir que ¡NO! a cualquier persona o cosa que no respete sus límites. También pueden usar una Declaración “yo”. ¿Qué podrían decir? </a:t>
            </a:r>
          </a:p>
          <a:p>
            <a:pPr lvl="0"/>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Las siguientes son ejemplos de respuestas:</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Yo no me siento a gusto.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Yo no quiero que haga eso.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Yo no quiero salir con usted.</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Yo necesito que deje de hacerlo.</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endParaRPr lang="en-US" sz="1200" kern="120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También pueden alejarse lo más pronto posible y decirle a alguien en quien confían. ¿Dónde estaría alguien en quien confían en su Mapa de relaciones? </a:t>
            </a:r>
          </a:p>
          <a:p>
            <a:pPr lvl="0"/>
            <a:endParaRPr lang="en-US" sz="1200" i="1" kern="120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Dé al grupo suficiente tiempo para procesar la pregunta y tomas sus decisiones</a:t>
            </a:r>
          </a:p>
          <a:p>
            <a:pPr lvl="0"/>
            <a:endParaRPr lang="en-US" sz="1200" i="0" kern="120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El círculo interior de confianza, el círculo verde.</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Si la primera persona a quien le dicen no les cree, díganle a otra persona adulta lo que pasó.</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Continúen diciéndole a personas adultas de su círculo interior de confianza (círculo verde) hasta que alguien les cree y les ayuda.</a:t>
            </a: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9</a:t>
            </a:fld>
            <a:endParaRPr lang="en-US"/>
          </a:p>
        </p:txBody>
      </p:sp>
    </p:spTree>
    <p:extLst>
      <p:ext uri="{BB962C8B-B14F-4D97-AF65-F5344CB8AC3E}">
        <p14:creationId xmlns:p14="http://schemas.microsoft.com/office/powerpoint/2010/main" val="3439716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29D5377-923F-4322-90A0-6BD1670A5961}" type="datetimeFigureOut">
              <a:rPr lang="en-US" smtClean="0"/>
              <a:t>2/26/23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333443857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2/26/23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26558043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2/26/23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84943493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2/26/23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87768042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9D5377-923F-4322-90A0-6BD1670A5961}" type="datetimeFigureOut">
              <a:rPr lang="en-US" smtClean="0"/>
              <a:t>2/26/23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933073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9D5377-923F-4322-90A0-6BD1670A5961}" type="datetimeFigureOut">
              <a:rPr lang="en-US" smtClean="0"/>
              <a:t>2/26/23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156696129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9D5377-923F-4322-90A0-6BD1670A5961}" type="datetimeFigureOut">
              <a:rPr lang="en-US" smtClean="0"/>
              <a:t>2/26/23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56893885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9D5377-923F-4322-90A0-6BD1670A5961}" type="datetimeFigureOut">
              <a:rPr lang="en-US" smtClean="0"/>
              <a:t>2/26/23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94602011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9D5377-923F-4322-90A0-6BD1670A5961}" type="datetimeFigureOut">
              <a:rPr lang="en-US" smtClean="0"/>
              <a:t>2/26/23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360136080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2/26/23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388831032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2/26/23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115977532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D5377-923F-4322-90A0-6BD1670A5961}" type="datetimeFigureOut">
              <a:rPr lang="en-US" smtClean="0"/>
              <a:t>2/26/23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31178E-0B9A-452E-9E86-EAE47CFDC566}" type="slidenum">
              <a:rPr lang="en-US" smtClean="0"/>
              <a:t>‹#›</a:t>
            </a:fld>
            <a:endParaRPr lang="en-US"/>
          </a:p>
        </p:txBody>
      </p:sp>
    </p:spTree>
    <p:extLst>
      <p:ext uri="{BB962C8B-B14F-4D97-AF65-F5344CB8AC3E}">
        <p14:creationId xmlns:p14="http://schemas.microsoft.com/office/powerpoint/2010/main" val="3982282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7.png"/></Relationships>
</file>

<file path=ppt/slides/_rels/slide1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1.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12.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46.png"/><Relationship Id="rId7" Type="http://schemas.openxmlformats.org/officeDocument/2006/relationships/image" Target="../media/image6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10" Type="http://schemas.openxmlformats.org/officeDocument/2006/relationships/image" Target="../media/image1.png"/><Relationship Id="rId4" Type="http://schemas.openxmlformats.org/officeDocument/2006/relationships/image" Target="../media/image58.png"/><Relationship Id="rId9" Type="http://schemas.openxmlformats.org/officeDocument/2006/relationships/image" Target="../media/image63.pn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64.png"/><Relationship Id="rId4" Type="http://schemas.openxmlformats.org/officeDocument/2006/relationships/image" Target="../media/image63.png"/></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6.png"/><Relationship Id="rId7" Type="http://schemas.openxmlformats.org/officeDocument/2006/relationships/image" Target="../media/image6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51.png"/><Relationship Id="rId4" Type="http://schemas.openxmlformats.org/officeDocument/2006/relationships/image" Target="../media/image65.png"/></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8.png"/><Relationship Id="rId7"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1.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0.pn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1.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73.pn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6.png"/><Relationship Id="rId7" Type="http://schemas.openxmlformats.org/officeDocument/2006/relationships/image" Target="../media/image7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75.png"/><Relationship Id="rId4" Type="http://schemas.openxmlformats.org/officeDocument/2006/relationships/image" Target="../media/image74.png"/></Relationships>
</file>

<file path=ppt/slides/_rels/slide2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1.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73.png"/><Relationship Id="rId4" Type="http://schemas.openxmlformats.org/officeDocument/2006/relationships/image" Target="../media/image77.png"/></Relationships>
</file>

<file path=ppt/slides/_rels/slide24.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79.png"/></Relationships>
</file>

<file path=ppt/slides/_rels/slide25.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82.png"/><Relationship Id="rId4" Type="http://schemas.openxmlformats.org/officeDocument/2006/relationships/image" Target="../media/image81.png"/></Relationships>
</file>

<file path=ppt/slides/_rels/slide2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85.png"/><Relationship Id="rId4" Type="http://schemas.openxmlformats.org/officeDocument/2006/relationships/image" Target="../media/image84.png"/></Relationships>
</file>

<file path=ppt/slides/_rels/slide27.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jpeg"/></Relationships>
</file>

<file path=ppt/slides/_rels/slide2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6.png"/><Relationship Id="rId26" Type="http://schemas.openxmlformats.org/officeDocument/2006/relationships/image" Target="../media/image34.png"/><Relationship Id="rId3" Type="http://schemas.openxmlformats.org/officeDocument/2006/relationships/image" Target="../media/image12.jpeg"/><Relationship Id="rId21" Type="http://schemas.openxmlformats.org/officeDocument/2006/relationships/image" Target="../media/image29.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1.png"/><Relationship Id="rId25" Type="http://schemas.openxmlformats.org/officeDocument/2006/relationships/image" Target="../media/image33.png"/><Relationship Id="rId2" Type="http://schemas.openxmlformats.org/officeDocument/2006/relationships/notesSlide" Target="../notesSlides/notesSlide3.xml"/><Relationship Id="rId16" Type="http://schemas.openxmlformats.org/officeDocument/2006/relationships/image" Target="../media/image25.png"/><Relationship Id="rId20" Type="http://schemas.openxmlformats.org/officeDocument/2006/relationships/image" Target="../media/image28.png"/><Relationship Id="rId29"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24" Type="http://schemas.openxmlformats.org/officeDocument/2006/relationships/image" Target="../media/image32.png"/><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image" Target="../media/image31.png"/><Relationship Id="rId28" Type="http://schemas.openxmlformats.org/officeDocument/2006/relationships/image" Target="../media/image36.png"/><Relationship Id="rId10" Type="http://schemas.openxmlformats.org/officeDocument/2006/relationships/image" Target="../media/image19.png"/><Relationship Id="rId19" Type="http://schemas.openxmlformats.org/officeDocument/2006/relationships/image" Target="../media/image27.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0.png"/><Relationship Id="rId27" Type="http://schemas.openxmlformats.org/officeDocument/2006/relationships/image" Target="../media/image35.png"/></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91.png"/></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92.png"/></Relationships>
</file>

<file path=ppt/slides/_rels/slide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1.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8.png"/><Relationship Id="rId4" Type="http://schemas.openxmlformats.org/officeDocument/2006/relationships/image" Target="../media/image47.png"/></Relationships>
</file>

<file path=ppt/slides/_rels/slide6.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7.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3.png"/><Relationship Id="rId4" Type="http://schemas.openxmlformats.org/officeDocument/2006/relationships/image" Target="../media/image52.png"/></Relationships>
</file>

<file path=ppt/slides/_rels/slide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5.png"/><Relationship Id="rId4" Type="http://schemas.openxmlformats.org/officeDocument/2006/relationships/image" Target="../media/image5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6.png"/><Relationship Id="rId4" Type="http://schemas.openxmlformats.org/officeDocument/2006/relationships/image" Target="../media/image5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l="37147" t="37681" r="37800" b="44734"/>
          <a:stretch>
            <a:fillRect/>
          </a:stretch>
        </p:blipFill>
        <p:spPr>
          <a:xfrm>
            <a:off x="9939130" y="180921"/>
            <a:ext cx="1987826" cy="786488"/>
          </a:xfrm>
          <a:prstGeom prst="rect">
            <a:avLst/>
          </a:prstGeom>
        </p:spPr>
      </p:pic>
      <p:pic>
        <p:nvPicPr>
          <p:cNvPr id="1026" name="Picture 2" descr="a5d9e6e1-86e1-4b08-9894-61a2905e63f1@namprd1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9FD12ADB-6ADB-3F3F-4781-DE7947979AA0}"/>
              </a:ext>
            </a:extLst>
          </p:cNvPr>
          <p:cNvSpPr txBox="1"/>
          <p:nvPr/>
        </p:nvSpPr>
        <p:spPr>
          <a:xfrm>
            <a:off x="834205" y="1922998"/>
            <a:ext cx="5183973" cy="2369880"/>
          </a:xfrm>
          <a:prstGeom prst="rect">
            <a:avLst/>
          </a:prstGeom>
          <a:solidFill>
            <a:schemeClr val="bg1"/>
          </a:solidFill>
        </p:spPr>
        <p:txBody>
          <a:bodyPr wrap="square" rtlCol="0">
            <a:spAutoFit/>
          </a:bodyPr>
          <a:lstStyle/>
          <a:p>
            <a:pPr algn="ctr"/>
            <a:r>
              <a:rPr lang="en-US" sz="7400" b="1" dirty="0">
                <a:latin typeface="PraterBlockPro" panose="020B0504010101020102" pitchFamily="34" charset="77"/>
                <a:cs typeface="PraterBlockPro" panose="020B0504010101020102" pitchFamily="34" charset="77"/>
              </a:rPr>
              <a:t>La pareja de sus </a:t>
            </a:r>
            <a:r>
              <a:rPr lang="en-US" sz="7400" b="1" dirty="0" err="1">
                <a:latin typeface="PraterBlockPro" panose="020B0504010101020102" pitchFamily="34" charset="77"/>
                <a:cs typeface="PraterBlockPro" panose="020B0504010101020102" pitchFamily="34" charset="77"/>
              </a:rPr>
              <a:t>sueños</a:t>
            </a:r>
            <a:endParaRPr lang="en-US" sz="7400" b="1" dirty="0">
              <a:latin typeface="PraterBlockPro" panose="020B0504010101020102" pitchFamily="34" charset="77"/>
              <a:cs typeface="PraterBlockPro" panose="020B0504010101020102" pitchFamily="34" charset="77"/>
            </a:endParaRPr>
          </a:p>
        </p:txBody>
      </p:sp>
      <p:sp>
        <p:nvSpPr>
          <p:cNvPr id="7" name="Footer Placeholder 3">
            <a:extLst>
              <a:ext uri="{FF2B5EF4-FFF2-40B4-BE49-F238E27FC236}">
                <a16:creationId xmlns:a16="http://schemas.microsoft.com/office/drawing/2014/main" id="{A1090D44-BB2A-7940-8574-56AB4E92A58E}"/>
              </a:ext>
            </a:extLst>
          </p:cNvPr>
          <p:cNvSpPr txBox="1"/>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dirty="0">
                <a:solidFill>
                  <a:srgbClr val="000000"/>
                </a:solidFill>
                <a:effectLst/>
                <a:latin typeface="Verdana"/>
                <a:ea typeface="Verdana"/>
                <a:cs typeface="Verdana"/>
              </a:rPr>
              <a:t>© 2023 Programa de Servicios de SAFE para Personas con Discapacidades</a:t>
            </a:r>
            <a:endParaRPr lang="en-US" sz="1000" b="1" dirty="0">
              <a:solidFill>
                <a:schemeClr val="tx1"/>
              </a:solidFill>
            </a:endParaRPr>
          </a:p>
        </p:txBody>
      </p:sp>
      <p:sp>
        <p:nvSpPr>
          <p:cNvPr id="9" name="TextBox 8">
            <a:extLst>
              <a:ext uri="{FF2B5EF4-FFF2-40B4-BE49-F238E27FC236}">
                <a16:creationId xmlns:a16="http://schemas.microsoft.com/office/drawing/2014/main" id="{4AC79470-95D7-4C4A-8503-70DC81B63B2A}"/>
              </a:ext>
            </a:extLst>
          </p:cNvPr>
          <p:cNvSpPr txBox="1"/>
          <p:nvPr/>
        </p:nvSpPr>
        <p:spPr>
          <a:xfrm>
            <a:off x="1929333" y="72814"/>
            <a:ext cx="6394409" cy="646331"/>
          </a:xfrm>
          <a:prstGeom prst="rect">
            <a:avLst/>
          </a:prstGeom>
          <a:solidFill>
            <a:schemeClr val="bg1"/>
          </a:solidFill>
        </p:spPr>
        <p:txBody>
          <a:bodyPr wrap="square" rtlCol="0">
            <a:spAutoFit/>
          </a:bodyPr>
          <a:lstStyle/>
          <a:p>
            <a:r>
              <a:rPr lang="es-MX" sz="3600" b="1" dirty="0">
                <a:latin typeface="Marvin Round" panose="02000000000000000000" pitchFamily="2" charset="0"/>
              </a:rPr>
              <a:t>MIS DERECHOS, MI VIDA</a:t>
            </a:r>
          </a:p>
        </p:txBody>
      </p:sp>
    </p:spTree>
    <p:extLst>
      <p:ext uri="{BB962C8B-B14F-4D97-AF65-F5344CB8AC3E}">
        <p14:creationId xmlns:p14="http://schemas.microsoft.com/office/powerpoint/2010/main" val="180780485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962" y="639156"/>
            <a:ext cx="8764766" cy="1325563"/>
          </a:xfrm>
        </p:spPr>
        <p:txBody>
          <a:bodyPr>
            <a:normAutofit fontScale="90000"/>
          </a:bodyPr>
          <a:lstStyle/>
          <a:p>
            <a:pPr algn="ctr"/>
            <a:r>
              <a:rPr lang="es-MX" sz="5400" b="1" i="0" strike="noStrike" cap="none" spc="0" baseline="0" dirty="0">
                <a:solidFill>
                  <a:srgbClr val="000000"/>
                </a:solidFill>
                <a:effectLst/>
                <a:latin typeface="Tahoma"/>
                <a:ea typeface="Tahoma"/>
                <a:cs typeface="Tahoma"/>
              </a:rPr>
              <a:t>¿Qué hay de los compañeros/as/es de trabajo?</a:t>
            </a:r>
            <a:endParaRPr lang="en-US" sz="5400" b="1"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3063" y="-13063"/>
            <a:ext cx="2026025" cy="161364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6927" y="2474044"/>
            <a:ext cx="6956031" cy="3921028"/>
          </a:xfrm>
          <a:prstGeom prst="rect">
            <a:avLst/>
          </a:prstGeom>
        </p:spPr>
      </p:pic>
      <p:sp>
        <p:nvSpPr>
          <p:cNvPr id="8" name="TextBox 7"/>
          <p:cNvSpPr txBox="1"/>
          <p:nvPr/>
        </p:nvSpPr>
        <p:spPr>
          <a:xfrm>
            <a:off x="1878154" y="2864898"/>
            <a:ext cx="1718107" cy="1569660"/>
          </a:xfrm>
          <a:prstGeom prst="rect">
            <a:avLst/>
          </a:prstGeom>
          <a:noFill/>
        </p:spPr>
        <p:txBody>
          <a:bodyPr wrap="square" rtlCol="0">
            <a:spAutoFit/>
          </a:bodyPr>
          <a:lstStyle/>
          <a:p>
            <a:r>
              <a:rPr lang="en-US" sz="9600" b="1" dirty="0">
                <a:latin typeface="Tahoma" panose="020B0604030504040204" pitchFamily="34" charset="0"/>
                <a:ea typeface="Tahoma" panose="020B0604030504040204" pitchFamily="34" charset="0"/>
                <a:cs typeface="Tahoma" panose="020B0604030504040204" pitchFamily="34" charset="0"/>
              </a:rPr>
              <a:t>??</a:t>
            </a:r>
          </a:p>
        </p:txBody>
      </p:sp>
      <p:sp>
        <p:nvSpPr>
          <p:cNvPr id="9" name="TextBox 8"/>
          <p:cNvSpPr txBox="1"/>
          <p:nvPr/>
        </p:nvSpPr>
        <p:spPr>
          <a:xfrm>
            <a:off x="9642958" y="2864898"/>
            <a:ext cx="1718107" cy="1569660"/>
          </a:xfrm>
          <a:prstGeom prst="rect">
            <a:avLst/>
          </a:prstGeom>
          <a:noFill/>
        </p:spPr>
        <p:txBody>
          <a:bodyPr wrap="square" rtlCol="0">
            <a:spAutoFit/>
          </a:bodyPr>
          <a:lstStyle/>
          <a:p>
            <a:r>
              <a:rPr lang="en-US" sz="9600" b="1">
                <a:latin typeface="Tahoma" panose="020B0604030504040204" pitchFamily="34" charset="0"/>
                <a:ea typeface="Tahoma" panose="020B0604030504040204" pitchFamily="34" charset="0"/>
                <a:cs typeface="Tahoma" panose="020B0604030504040204" pitchFamily="34" charset="0"/>
              </a:rPr>
              <a:t>??</a:t>
            </a:r>
          </a:p>
        </p:txBody>
      </p:sp>
      <p:sp>
        <p:nvSpPr>
          <p:cNvPr id="11" name="Footer Placeholder 3">
            <a:extLst>
              <a:ext uri="{FF2B5EF4-FFF2-40B4-BE49-F238E27FC236}">
                <a16:creationId xmlns:a16="http://schemas.microsoft.com/office/drawing/2014/main" id="{10C28071-44D1-4D11-877A-0DAEBA31D9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Tree>
    <p:extLst>
      <p:ext uri="{BB962C8B-B14F-4D97-AF65-F5344CB8AC3E}">
        <p14:creationId xmlns:p14="http://schemas.microsoft.com/office/powerpoint/2010/main" val="263122869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4" y="-17579"/>
            <a:ext cx="12166314" cy="6858000"/>
          </a:xfrm>
          <a:prstGeom prst="rect">
            <a:avLst/>
          </a:prstGeom>
        </p:spPr>
      </p:pic>
      <p:sp>
        <p:nvSpPr>
          <p:cNvPr id="10" name="TextBox 9"/>
          <p:cNvSpPr txBox="1"/>
          <p:nvPr/>
        </p:nvSpPr>
        <p:spPr>
          <a:xfrm>
            <a:off x="7973557" y="1184079"/>
            <a:ext cx="3818109" cy="944880"/>
          </a:xfrm>
          <a:prstGeom prst="rect">
            <a:avLst/>
          </a:prstGeom>
          <a:noFill/>
        </p:spPr>
        <p:txBody>
          <a:bodyPr wrap="square" rtlCol="0">
            <a:spAutoFit/>
          </a:bodyPr>
          <a:lstStyle/>
          <a:p>
            <a:pPr algn="ctr"/>
            <a:r>
              <a:rPr lang="es-MX" sz="2800" b="0" i="0" strike="noStrike" cap="none" spc="0" baseline="0" dirty="0">
                <a:solidFill>
                  <a:srgbClr val="000000"/>
                </a:solidFill>
                <a:effectLst/>
                <a:latin typeface="Tahoma"/>
                <a:ea typeface="Tahoma"/>
                <a:cs typeface="Tahoma"/>
              </a:rPr>
              <a:t>Con quién nunca está bien salir</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3898921" y="2257477"/>
            <a:ext cx="4224990" cy="944880"/>
          </a:xfrm>
          <a:prstGeom prst="rect">
            <a:avLst/>
          </a:prstGeom>
          <a:noFill/>
        </p:spPr>
        <p:txBody>
          <a:bodyPr wrap="square" rtlCol="0">
            <a:spAutoFit/>
          </a:bodyPr>
          <a:lstStyle/>
          <a:p>
            <a:pPr algn="ctr"/>
            <a:r>
              <a:rPr lang="es-MX" sz="2800" b="0" i="0" strike="noStrike" cap="none" spc="0" baseline="0" dirty="0">
                <a:solidFill>
                  <a:srgbClr val="000000"/>
                </a:solidFill>
                <a:effectLst/>
                <a:latin typeface="Tahoma"/>
                <a:ea typeface="Tahoma"/>
                <a:cs typeface="Tahoma"/>
              </a:rPr>
              <a:t>Cómo conocer a alguien con quien salir</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4068090" y="4771076"/>
            <a:ext cx="2632961" cy="944880"/>
          </a:xfrm>
          <a:prstGeom prst="rect">
            <a:avLst/>
          </a:prstGeom>
          <a:noFill/>
        </p:spPr>
        <p:txBody>
          <a:bodyPr wrap="square" rtlCol="0">
            <a:spAutoFit/>
          </a:bodyPr>
          <a:lstStyle/>
          <a:p>
            <a:pPr algn="ctr"/>
            <a:r>
              <a:rPr lang="es-MX" sz="2800" b="0" i="0" strike="noStrike" cap="none" spc="0" baseline="0" dirty="0">
                <a:solidFill>
                  <a:srgbClr val="000000"/>
                </a:solidFill>
                <a:effectLst/>
                <a:latin typeface="Tahoma"/>
                <a:ea typeface="Tahoma"/>
                <a:cs typeface="Tahoma"/>
              </a:rPr>
              <a:t>La pareja de sus sueños</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13" name="TextBox 12"/>
          <p:cNvSpPr txBox="1"/>
          <p:nvPr/>
        </p:nvSpPr>
        <p:spPr>
          <a:xfrm>
            <a:off x="4068090" y="3625135"/>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Descanso para el cerebro</a:t>
            </a:r>
            <a:endParaRPr lang="en-US" sz="2800">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8874822" y="5057824"/>
            <a:ext cx="3422439" cy="1384995"/>
          </a:xfrm>
          <a:prstGeom prst="rect">
            <a:avLst/>
          </a:prstGeom>
          <a:noFill/>
        </p:spPr>
        <p:txBody>
          <a:bodyPr wrap="square" rtlCol="0">
            <a:spAutoFit/>
          </a:bodyPr>
          <a:lstStyle/>
          <a:p>
            <a:pPr algn="ctr"/>
            <a:r>
              <a:rPr lang="es-MX" sz="2800" b="0" i="0" strike="noStrike" cap="none" spc="0" baseline="0" dirty="0">
                <a:solidFill>
                  <a:srgbClr val="000000"/>
                </a:solidFill>
                <a:effectLst/>
                <a:latin typeface="Tahoma"/>
                <a:ea typeface="Tahoma"/>
                <a:cs typeface="Tahoma"/>
              </a:rPr>
              <a:t>Charla sobre la pareja de sus sueños</a:t>
            </a:r>
          </a:p>
        </p:txBody>
      </p:sp>
      <p:grpSp>
        <p:nvGrpSpPr>
          <p:cNvPr id="2" name="Group 1"/>
          <p:cNvGrpSpPr/>
          <p:nvPr/>
        </p:nvGrpSpPr>
        <p:grpSpPr>
          <a:xfrm>
            <a:off x="6541563" y="696530"/>
            <a:ext cx="1383237" cy="1474906"/>
            <a:chOff x="4359964" y="1213878"/>
            <a:chExt cx="2953783" cy="3699400"/>
          </a:xfrm>
        </p:grpSpPr>
        <p:pic>
          <p:nvPicPr>
            <p:cNvPr id="16" name="Picture 2" descr="0bbb44de-9886-4065-8811-8890dda3c929@namprd16"/>
            <p:cNvPicPr>
              <a:picLocks noChangeAspect="1" noChangeArrowheads="1"/>
            </p:cNvPicPr>
            <p:nvPr/>
          </p:nvPicPr>
          <p:blipFill>
            <a:blip r:embed="rId4">
              <a:extLst>
                <a:ext uri="{28A0092B-C50C-407E-A947-70E740481C1C}">
                  <a14:useLocalDpi xmlns:a14="http://schemas.microsoft.com/office/drawing/2010/main" val="0"/>
                </a:ext>
              </a:extLst>
            </a:blip>
            <a:srcRect l="55572"/>
            <a:stretch>
              <a:fillRect/>
            </a:stretch>
          </p:blipFill>
          <p:spPr bwMode="auto">
            <a:xfrm>
              <a:off x="4359964" y="1213878"/>
              <a:ext cx="2953783" cy="369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rcRect l="7105" t="24006" r="50548" b="19076"/>
            <a:stretch>
              <a:fillRect/>
            </a:stretch>
          </p:blipFill>
          <p:spPr>
            <a:xfrm>
              <a:off x="4464079" y="1783966"/>
              <a:ext cx="2613415" cy="2415715"/>
            </a:xfrm>
            <a:prstGeom prst="rect">
              <a:avLst/>
            </a:prstGeom>
          </p:spPr>
        </p:pic>
      </p:grpSp>
      <p:grpSp>
        <p:nvGrpSpPr>
          <p:cNvPr id="3" name="Group 2"/>
          <p:cNvGrpSpPr/>
          <p:nvPr/>
        </p:nvGrpSpPr>
        <p:grpSpPr>
          <a:xfrm>
            <a:off x="2031537" y="1976131"/>
            <a:ext cx="2379051" cy="1321667"/>
            <a:chOff x="5174060" y="1412441"/>
            <a:chExt cx="8352897" cy="4857313"/>
          </a:xfrm>
        </p:grpSpPr>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74060" y="1561330"/>
              <a:ext cx="8352897" cy="4708424"/>
            </a:xfrm>
            <a:prstGeom prst="rect">
              <a:avLst/>
            </a:prstGeom>
          </p:spPr>
        </p:pic>
        <p:sp>
          <p:nvSpPr>
            <p:cNvPr id="19" name="Oval 18"/>
            <p:cNvSpPr/>
            <p:nvPr/>
          </p:nvSpPr>
          <p:spPr>
            <a:xfrm>
              <a:off x="6567852" y="1412441"/>
              <a:ext cx="4736846" cy="4503304"/>
            </a:xfrm>
            <a:prstGeom prst="ellipse">
              <a:avLst/>
            </a:prstGeom>
            <a:noFill/>
            <a:ln w="1682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19"/>
          <p:cNvPicPr>
            <a:picLocks noChangeAspect="1"/>
          </p:cNvPicPr>
          <p:nvPr/>
        </p:nvPicPr>
        <p:blipFill>
          <a:blip r:embed="rId7"/>
          <a:stretch>
            <a:fillRect/>
          </a:stretch>
        </p:blipFill>
        <p:spPr>
          <a:xfrm>
            <a:off x="2374035" y="3356829"/>
            <a:ext cx="1694056" cy="1186374"/>
          </a:xfrm>
          <a:prstGeom prst="rect">
            <a:avLst/>
          </a:prstGeom>
        </p:spPr>
      </p:pic>
      <p:pic>
        <p:nvPicPr>
          <p:cNvPr id="21" name="Picture 3" descr="b1b7ac9a-f7a8-48a5-9f8b-68ef68ef28f5@namprd16"/>
          <p:cNvPicPr>
            <a:picLocks noChangeAspect="1" noChangeArrowheads="1"/>
          </p:cNvPicPr>
          <p:nvPr/>
        </p:nvPicPr>
        <p:blipFill>
          <a:blip r:embed="rId8">
            <a:extLst>
              <a:ext uri="{28A0092B-C50C-407E-A947-70E740481C1C}">
                <a14:useLocalDpi xmlns:a14="http://schemas.microsoft.com/office/drawing/2010/main" val="0"/>
              </a:ext>
            </a:extLst>
          </a:blip>
          <a:srcRect r="33568"/>
          <a:stretch>
            <a:fillRect/>
          </a:stretch>
        </p:blipFill>
        <p:spPr bwMode="auto">
          <a:xfrm>
            <a:off x="2374035" y="4543203"/>
            <a:ext cx="1535812" cy="128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p:nvPr/>
        </p:nvGrpSpPr>
        <p:grpSpPr>
          <a:xfrm>
            <a:off x="6497554" y="5072834"/>
            <a:ext cx="2532397" cy="2217071"/>
            <a:chOff x="6028507" y="4323874"/>
            <a:chExt cx="3595774" cy="3187493"/>
          </a:xfrm>
        </p:grpSpPr>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rcRect t="4183" r="67947" b="43399"/>
            <a:stretch>
              <a:fillRect/>
            </a:stretch>
          </p:blipFill>
          <p:spPr>
            <a:xfrm>
              <a:off x="6028507" y="4588676"/>
              <a:ext cx="1735526" cy="1599876"/>
            </a:xfrm>
            <a:prstGeom prst="rect">
              <a:avLst/>
            </a:prstGeom>
          </p:spPr>
        </p:pic>
        <p:pic>
          <p:nvPicPr>
            <p:cNvPr id="23" name="Picture 22"/>
            <p:cNvPicPr>
              <a:picLocks noChangeAspect="1"/>
            </p:cNvPicPr>
            <p:nvPr/>
          </p:nvPicPr>
          <p:blipFill>
            <a:blip r:embed="rId10">
              <a:extLst>
                <a:ext uri="{28A0092B-C50C-407E-A947-70E740481C1C}">
                  <a14:useLocalDpi xmlns:a14="http://schemas.microsoft.com/office/drawing/2010/main" val="0"/>
                </a:ext>
              </a:extLst>
            </a:blip>
            <a:srcRect l="18661" r="46352"/>
            <a:stretch>
              <a:fillRect/>
            </a:stretch>
          </p:blipFill>
          <p:spPr>
            <a:xfrm>
              <a:off x="7645840" y="4323874"/>
              <a:ext cx="1978441" cy="3187493"/>
            </a:xfrm>
            <a:prstGeom prst="rect">
              <a:avLst/>
            </a:prstGeom>
          </p:spPr>
        </p:pic>
      </p:grpSp>
      <p:pic>
        <p:nvPicPr>
          <p:cNvPr id="26" name="Picture 25"/>
          <p:cNvPicPr>
            <a:picLocks noChangeAspect="1"/>
          </p:cNvPicPr>
          <p:nvPr/>
        </p:nvPicPr>
        <p:blipFill>
          <a:blip r:embed="rId11"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27" name="TextBox 26">
            <a:extLst>
              <a:ext uri="{FF2B5EF4-FFF2-40B4-BE49-F238E27FC236}">
                <a16:creationId xmlns:a16="http://schemas.microsoft.com/office/drawing/2014/main" id="{9C823659-30C7-9C4E-A4D6-3E8090800DAE}"/>
              </a:ext>
            </a:extLst>
          </p:cNvPr>
          <p:cNvSpPr txBox="1"/>
          <p:nvPr/>
        </p:nvSpPr>
        <p:spPr>
          <a:xfrm>
            <a:off x="7856184" y="5976804"/>
            <a:ext cx="992179" cy="369332"/>
          </a:xfrm>
          <a:prstGeom prst="rect">
            <a:avLst/>
          </a:prstGeom>
          <a:solidFill>
            <a:schemeClr val="bg1"/>
          </a:solidFill>
        </p:spPr>
        <p:txBody>
          <a:bodyPr wrap="square" rtlCol="0">
            <a:spAutoFit/>
          </a:bodyPr>
          <a:lstStyle/>
          <a:p>
            <a:r>
              <a:rPr lang="en-US" dirty="0"/>
              <a:t>SEGURO</a:t>
            </a:r>
          </a:p>
        </p:txBody>
      </p:sp>
      <p:sp>
        <p:nvSpPr>
          <p:cNvPr id="28" name="Footer Placeholder 3">
            <a:extLst>
              <a:ext uri="{FF2B5EF4-FFF2-40B4-BE49-F238E27FC236}">
                <a16:creationId xmlns:a16="http://schemas.microsoft.com/office/drawing/2014/main" id="{282BEA3B-82AB-6541-B775-D5F9F97B85C9}"/>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sp>
        <p:nvSpPr>
          <p:cNvPr id="29" name="TextBox 28">
            <a:extLst>
              <a:ext uri="{FF2B5EF4-FFF2-40B4-BE49-F238E27FC236}">
                <a16:creationId xmlns:a16="http://schemas.microsoft.com/office/drawing/2014/main" id="{205573C9-ACDD-824A-A1EA-E228700EA133}"/>
              </a:ext>
            </a:extLst>
          </p:cNvPr>
          <p:cNvSpPr txBox="1"/>
          <p:nvPr/>
        </p:nvSpPr>
        <p:spPr>
          <a:xfrm>
            <a:off x="1813716" y="139339"/>
            <a:ext cx="4600073" cy="646331"/>
          </a:xfrm>
          <a:prstGeom prst="rect">
            <a:avLst/>
          </a:prstGeom>
          <a:solidFill>
            <a:schemeClr val="bg1"/>
          </a:solidFill>
        </p:spPr>
        <p:txBody>
          <a:bodyPr wrap="square">
            <a:spAutoFit/>
          </a:bodyPr>
          <a:lstStyle/>
          <a:p>
            <a:r>
              <a:rPr lang="es-MX" sz="3600" b="1" dirty="0">
                <a:latin typeface="Marvin Round" panose="02000000000000000000" pitchFamily="2" charset="0"/>
              </a:rPr>
              <a:t>LA CLASE DE HOY</a:t>
            </a:r>
          </a:p>
        </p:txBody>
      </p:sp>
    </p:spTree>
    <p:extLst>
      <p:ext uri="{BB962C8B-B14F-4D97-AF65-F5344CB8AC3E}">
        <p14:creationId xmlns:p14="http://schemas.microsoft.com/office/powerpoint/2010/main" val="162358122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933738" y="-99069"/>
            <a:ext cx="5659100" cy="1325563"/>
          </a:xfrm>
        </p:spPr>
        <p:txBody>
          <a:bodyPr>
            <a:normAutofit fontScale="90000"/>
          </a:bodyPr>
          <a:lstStyle/>
          <a:p>
            <a:r>
              <a:rPr lang="es-MX" sz="5400" b="1" i="0" strike="noStrike" cap="none" spc="0" baseline="0">
                <a:solidFill>
                  <a:srgbClr val="000000"/>
                </a:solidFill>
                <a:effectLst/>
                <a:latin typeface="Tahoma"/>
                <a:ea typeface="Tahoma"/>
                <a:cs typeface="Tahoma"/>
              </a:rPr>
              <a:t>Los pasos para salir con alguien</a:t>
            </a:r>
            <a:endParaRPr lang="en-US" sz="5400" b="1">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3063" y="-13063"/>
            <a:ext cx="2026025" cy="161364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rcRect l="42412" r="6371" b="6220"/>
          <a:stretch>
            <a:fillRect/>
          </a:stretch>
        </p:blipFill>
        <p:spPr>
          <a:xfrm>
            <a:off x="3474771" y="3371696"/>
            <a:ext cx="1467395" cy="1514548"/>
          </a:xfrm>
          <a:prstGeom prst="rect">
            <a:avLst/>
          </a:prstGeom>
        </p:spPr>
      </p:pic>
      <p:grpSp>
        <p:nvGrpSpPr>
          <p:cNvPr id="10" name="Group 9"/>
          <p:cNvGrpSpPr/>
          <p:nvPr/>
        </p:nvGrpSpPr>
        <p:grpSpPr>
          <a:xfrm>
            <a:off x="5889579" y="4269596"/>
            <a:ext cx="2942468" cy="2265152"/>
            <a:chOff x="4005795" y="1600584"/>
            <a:chExt cx="5125142" cy="4270410"/>
          </a:xfrm>
        </p:grpSpPr>
        <p:pic>
          <p:nvPicPr>
            <p:cNvPr id="11" name="Picture 3" descr="b1b7ac9a-f7a8-48a5-9f8b-68ef68ef28f5@namprd16"/>
            <p:cNvPicPr>
              <a:picLocks noChangeAspect="1" noChangeArrowheads="1"/>
            </p:cNvPicPr>
            <p:nvPr/>
          </p:nvPicPr>
          <p:blipFill>
            <a:blip r:embed="rId5" cstate="print">
              <a:extLst>
                <a:ext uri="{28A0092B-C50C-407E-A947-70E740481C1C}">
                  <a14:useLocalDpi xmlns:a14="http://schemas.microsoft.com/office/drawing/2010/main" val="0"/>
                </a:ext>
              </a:extLst>
            </a:blip>
            <a:srcRect r="33228"/>
            <a:stretch>
              <a:fillRect/>
            </a:stretch>
          </p:blipFill>
          <p:spPr bwMode="auto">
            <a:xfrm>
              <a:off x="4005795" y="1600584"/>
              <a:ext cx="5125142" cy="4270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Callout 11"/>
            <p:cNvSpPr/>
            <p:nvPr/>
          </p:nvSpPr>
          <p:spPr>
            <a:xfrm>
              <a:off x="6097551" y="1688026"/>
              <a:ext cx="1201783" cy="1058091"/>
            </a:xfrm>
            <a:prstGeom prst="wedgeEllipseCallout">
              <a:avLst>
                <a:gd name="adj1" fmla="val -27355"/>
                <a:gd name="adj2" fmla="val 62500"/>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151203" y="1673094"/>
              <a:ext cx="1094477" cy="1077428"/>
            </a:xfrm>
            <a:prstGeom prst="rect">
              <a:avLst/>
            </a:prstGeom>
            <a:noFill/>
          </p:spPr>
          <p:txBody>
            <a:bodyPr wrap="square" rtlCol="0">
              <a:spAutoFit/>
            </a:bodyPr>
            <a:lstStyle/>
            <a:p>
              <a:pPr algn="ctr"/>
              <a:r>
                <a:rPr lang="es-MX" sz="1050" b="0" i="0" strike="noStrike" cap="none" spc="0" baseline="0">
                  <a:solidFill>
                    <a:srgbClr val="000000"/>
                  </a:solidFill>
                  <a:effectLst/>
                  <a:latin typeface="Tahoma"/>
                  <a:ea typeface="Tahoma"/>
                  <a:cs typeface="Tahoma"/>
                </a:rPr>
                <a:t>¡Eres muy cómico!</a:t>
              </a:r>
              <a:endParaRPr lang="en-US" sz="1050">
                <a:latin typeface="Tahoma" panose="020B0604030504040204" pitchFamily="34" charset="0"/>
                <a:ea typeface="Tahoma" panose="020B0604030504040204" pitchFamily="34" charset="0"/>
                <a:cs typeface="Tahoma" panose="020B0604030504040204" pitchFamily="34" charset="0"/>
              </a:endParaRPr>
            </a:p>
          </p:txBody>
        </p:sp>
      </p:grpSp>
      <p:pic>
        <p:nvPicPr>
          <p:cNvPr id="14" name="Picture 2" descr="57a78699-95c3-4a7b-96a7-0b6835223400@namprd16"/>
          <p:cNvPicPr>
            <a:picLocks noChangeAspect="1" noChangeArrowheads="1"/>
          </p:cNvPicPr>
          <p:nvPr/>
        </p:nvPicPr>
        <p:blipFill>
          <a:blip r:embed="rId6">
            <a:extLst>
              <a:ext uri="{28A0092B-C50C-407E-A947-70E740481C1C}">
                <a14:useLocalDpi xmlns:a14="http://schemas.microsoft.com/office/drawing/2010/main" val="0"/>
              </a:ext>
            </a:extLst>
          </a:blip>
          <a:srcRect r="28703"/>
          <a:stretch>
            <a:fillRect/>
          </a:stretch>
        </p:blipFill>
        <p:spPr bwMode="auto">
          <a:xfrm>
            <a:off x="2729055" y="4849062"/>
            <a:ext cx="2963098" cy="2312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7"/>
          <a:srcRect r="74422" b="53313"/>
          <a:stretch>
            <a:fillRect/>
          </a:stretch>
        </p:blipFill>
        <p:spPr>
          <a:xfrm>
            <a:off x="6354212" y="3407014"/>
            <a:ext cx="872934" cy="897401"/>
          </a:xfrm>
          <a:prstGeom prst="rect">
            <a:avLst/>
          </a:prstGeom>
        </p:spPr>
      </p:pic>
      <p:pic>
        <p:nvPicPr>
          <p:cNvPr id="16" name="Picture 15"/>
          <p:cNvPicPr>
            <a:picLocks noChangeAspect="1"/>
          </p:cNvPicPr>
          <p:nvPr/>
        </p:nvPicPr>
        <p:blipFill>
          <a:blip r:embed="rId7"/>
          <a:srcRect r="74422" b="53313"/>
          <a:stretch>
            <a:fillRect/>
          </a:stretch>
        </p:blipFill>
        <p:spPr>
          <a:xfrm>
            <a:off x="7616383" y="3412052"/>
            <a:ext cx="872934" cy="897401"/>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rcRect l="42412" r="6371" b="6220"/>
          <a:stretch>
            <a:fillRect/>
          </a:stretch>
        </p:blipFill>
        <p:spPr>
          <a:xfrm>
            <a:off x="474750" y="3341398"/>
            <a:ext cx="1467395" cy="1514548"/>
          </a:xfrm>
          <a:prstGeom prst="rect">
            <a:avLst/>
          </a:prstGeom>
        </p:spPr>
      </p:pic>
      <p:sp>
        <p:nvSpPr>
          <p:cNvPr id="18" name="Right Arrow 17"/>
          <p:cNvSpPr/>
          <p:nvPr/>
        </p:nvSpPr>
        <p:spPr>
          <a:xfrm rot="9755497">
            <a:off x="1762992" y="3687190"/>
            <a:ext cx="539178" cy="369588"/>
          </a:xfrm>
          <a:prstGeom prst="rightArrow">
            <a:avLst>
              <a:gd name="adj1" fmla="val 54656"/>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2" descr="2ca1281e-5875-4856-8119-fa4a1d494862@namprd16"/>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305196" y="3959281"/>
            <a:ext cx="4455228" cy="2284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Oval Callout 19"/>
          <p:cNvSpPr/>
          <p:nvPr/>
        </p:nvSpPr>
        <p:spPr>
          <a:xfrm>
            <a:off x="9742054" y="3250819"/>
            <a:ext cx="1544694" cy="712315"/>
          </a:xfrm>
          <a:prstGeom prst="wedgeEllipseCallout">
            <a:avLst>
              <a:gd name="adj1" fmla="val 26697"/>
              <a:gd name="adj2" fmla="val 103215"/>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9742054" y="3371697"/>
            <a:ext cx="1530296" cy="426720"/>
          </a:xfrm>
          <a:prstGeom prst="rect">
            <a:avLst/>
          </a:prstGeom>
          <a:noFill/>
        </p:spPr>
        <p:txBody>
          <a:bodyPr wrap="square" rtlCol="0">
            <a:spAutoFit/>
          </a:bodyPr>
          <a:lstStyle/>
          <a:p>
            <a:pPr algn="ctr"/>
            <a:r>
              <a:rPr lang="es-MX" sz="1100" b="0" i="0" strike="noStrike" cap="none" spc="0" baseline="0">
                <a:solidFill>
                  <a:srgbClr val="000000"/>
                </a:solidFill>
                <a:effectLst/>
                <a:latin typeface="Tahoma"/>
                <a:ea typeface="Tahoma"/>
                <a:cs typeface="Tahoma"/>
              </a:rPr>
              <a:t>¿Quiere salir a una cita conmigo?</a:t>
            </a:r>
            <a:endParaRPr lang="en-US" sz="1100">
              <a:latin typeface="Tahoma" panose="020B0604030504040204" pitchFamily="34" charset="0"/>
              <a:ea typeface="Tahoma" panose="020B0604030504040204" pitchFamily="34" charset="0"/>
              <a:cs typeface="Tahoma" panose="020B0604030504040204" pitchFamily="34" charset="0"/>
            </a:endParaRPr>
          </a:p>
        </p:txBody>
      </p:sp>
      <p:pic>
        <p:nvPicPr>
          <p:cNvPr id="22" name="Picture 2" descr="32e79440-7299-4026-981d-1ba5a2d0fa56@namprd16"/>
          <p:cNvPicPr>
            <a:picLocks noChangeAspect="1" noChangeArrowheads="1"/>
          </p:cNvPicPr>
          <p:nvPr/>
        </p:nvPicPr>
        <p:blipFill>
          <a:blip r:embed="rId9">
            <a:extLst>
              <a:ext uri="{28A0092B-C50C-407E-A947-70E740481C1C}">
                <a14:useLocalDpi xmlns:a14="http://schemas.microsoft.com/office/drawing/2010/main" val="0"/>
              </a:ext>
            </a:extLst>
          </a:blip>
          <a:srcRect r="53960" b="58829"/>
          <a:stretch>
            <a:fillRect/>
          </a:stretch>
        </p:blipFill>
        <p:spPr bwMode="auto">
          <a:xfrm>
            <a:off x="-116903" y="4602131"/>
            <a:ext cx="2927004" cy="175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a:off x="8853746" y="977560"/>
            <a:ext cx="583008" cy="5515315"/>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a:off x="5793887" y="963168"/>
            <a:ext cx="583008" cy="5742432"/>
          </a:xfrm>
          <a:prstGeom prst="rect">
            <a:avLst/>
          </a:prstGeom>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a:off x="2516700" y="963168"/>
            <a:ext cx="583008" cy="5742432"/>
          </a:xfrm>
          <a:prstGeom prst="rect">
            <a:avLst/>
          </a:prstGeom>
        </p:spPr>
      </p:pic>
      <p:sp>
        <p:nvSpPr>
          <p:cNvPr id="26" name="Right Arrow 25"/>
          <p:cNvSpPr/>
          <p:nvPr/>
        </p:nvSpPr>
        <p:spPr>
          <a:xfrm rot="9677595">
            <a:off x="4560959" y="3803091"/>
            <a:ext cx="539178" cy="369588"/>
          </a:xfrm>
          <a:prstGeom prst="rightArrow">
            <a:avLst>
              <a:gd name="adj1" fmla="val 54656"/>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11983" y="1619603"/>
            <a:ext cx="2456348" cy="1754326"/>
          </a:xfrm>
          <a:prstGeom prst="rect">
            <a:avLst/>
          </a:prstGeom>
          <a:noFill/>
        </p:spPr>
        <p:txBody>
          <a:bodyPr wrap="square" rtlCol="0">
            <a:spAutoFit/>
          </a:bodyPr>
          <a:lstStyle/>
          <a:p>
            <a:r>
              <a:rPr lang="es-MX" b="1" i="0" strike="noStrike" cap="none" spc="0" baseline="0" dirty="0">
                <a:solidFill>
                  <a:srgbClr val="000000"/>
                </a:solidFill>
                <a:effectLst/>
                <a:latin typeface="Tahoma"/>
                <a:ea typeface="Tahoma"/>
                <a:cs typeface="Tahoma"/>
              </a:rPr>
              <a:t>1. Conozca a alguien nuevo y que esté en su círculo de personas que no conoce (círculo rojo)</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28" name="TextBox 27"/>
          <p:cNvSpPr txBox="1"/>
          <p:nvPr/>
        </p:nvSpPr>
        <p:spPr>
          <a:xfrm>
            <a:off x="3069112" y="1414396"/>
            <a:ext cx="2963098" cy="2031325"/>
          </a:xfrm>
          <a:prstGeom prst="rect">
            <a:avLst/>
          </a:prstGeom>
          <a:noFill/>
        </p:spPr>
        <p:txBody>
          <a:bodyPr wrap="square" rtlCol="0">
            <a:spAutoFit/>
          </a:bodyPr>
          <a:lstStyle/>
          <a:p>
            <a:r>
              <a:rPr lang="es-MX" b="1" i="0" strike="noStrike" cap="none" spc="0" baseline="0" dirty="0">
                <a:solidFill>
                  <a:srgbClr val="000000"/>
                </a:solidFill>
                <a:effectLst/>
                <a:latin typeface="Tahoma"/>
                <a:ea typeface="Tahoma"/>
                <a:cs typeface="Tahoma"/>
              </a:rPr>
              <a:t>2. Pase tiempo con alguien, conózcalo y comience a desarrollar confianza. Puede pasar a su círculo de personas que conoce (círculo amarillo). </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29" name="TextBox 28"/>
          <p:cNvSpPr txBox="1"/>
          <p:nvPr/>
        </p:nvSpPr>
        <p:spPr>
          <a:xfrm>
            <a:off x="6256579" y="1486490"/>
            <a:ext cx="2997538" cy="1754326"/>
          </a:xfrm>
          <a:prstGeom prst="rect">
            <a:avLst/>
          </a:prstGeom>
          <a:noFill/>
        </p:spPr>
        <p:txBody>
          <a:bodyPr wrap="square" rtlCol="0">
            <a:spAutoFit/>
          </a:bodyPr>
          <a:lstStyle/>
          <a:p>
            <a:r>
              <a:rPr lang="es-MX" b="1" i="0" strike="noStrike" cap="none" spc="0" baseline="0">
                <a:solidFill>
                  <a:srgbClr val="000000"/>
                </a:solidFill>
                <a:effectLst/>
                <a:latin typeface="Tahoma"/>
                <a:ea typeface="Tahoma"/>
                <a:cs typeface="Tahoma"/>
              </a:rPr>
              <a:t>3. Usted coquetea con alguien para mostrarle que le gusta. Esa persona coquetea de vuelta y los dos se sienten bien. </a:t>
            </a:r>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30" name="TextBox 29"/>
          <p:cNvSpPr txBox="1"/>
          <p:nvPr/>
        </p:nvSpPr>
        <p:spPr>
          <a:xfrm>
            <a:off x="9333962" y="1585406"/>
            <a:ext cx="2736395" cy="1477328"/>
          </a:xfrm>
          <a:prstGeom prst="rect">
            <a:avLst/>
          </a:prstGeom>
          <a:noFill/>
        </p:spPr>
        <p:txBody>
          <a:bodyPr wrap="square" rtlCol="0">
            <a:spAutoFit/>
          </a:bodyPr>
          <a:lstStyle/>
          <a:p>
            <a:r>
              <a:rPr lang="es-MX" b="1" i="0" strike="noStrike" cap="none" spc="0" baseline="0">
                <a:solidFill>
                  <a:srgbClr val="000000"/>
                </a:solidFill>
                <a:effectLst/>
                <a:latin typeface="Tahoma"/>
                <a:ea typeface="Tahoma"/>
                <a:cs typeface="Tahoma"/>
              </a:rPr>
              <a:t>4. Le pregunta si quiere salir a una cita. Si dice que no, se retira y respeta su respuesta.</a:t>
            </a:r>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32" name="Footer Placeholder 3">
            <a:extLst>
              <a:ext uri="{FF2B5EF4-FFF2-40B4-BE49-F238E27FC236}">
                <a16:creationId xmlns:a16="http://schemas.microsoft.com/office/drawing/2014/main" id="{10C28071-44D1-4D11-877A-0DAEBA31D9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33" name="Picture 32"/>
          <p:cNvPicPr>
            <a:picLocks noChangeAspect="1"/>
          </p:cNvPicPr>
          <p:nvPr/>
        </p:nvPicPr>
        <p:blipFill>
          <a:blip r:embed="rId10"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Tree>
    <p:extLst>
      <p:ext uri="{BB962C8B-B14F-4D97-AF65-F5344CB8AC3E}">
        <p14:creationId xmlns:p14="http://schemas.microsoft.com/office/powerpoint/2010/main" val="212047583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726" y="-14466"/>
            <a:ext cx="5189002" cy="1325563"/>
          </a:xfrm>
        </p:spPr>
        <p:txBody>
          <a:bodyPr>
            <a:normAutofit fontScale="90000"/>
          </a:bodyPr>
          <a:lstStyle/>
          <a:p>
            <a:r>
              <a:rPr lang="es-MX" sz="4800" b="1" i="0" strike="noStrike" cap="none" spc="0" baseline="0">
                <a:solidFill>
                  <a:srgbClr val="000000"/>
                </a:solidFill>
                <a:effectLst/>
                <a:latin typeface="Tahoma"/>
                <a:ea typeface="Tahoma"/>
                <a:cs typeface="Tahoma"/>
              </a:rPr>
              <a:t>Citas por Internet</a:t>
            </a:r>
            <a:endParaRPr lang="en-US" sz="4800" b="1">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3063" y="-13063"/>
            <a:ext cx="2026025" cy="1613647"/>
          </a:xfrm>
          <a:prstGeom prst="rect">
            <a:avLst/>
          </a:prstGeom>
        </p:spPr>
      </p:pic>
      <p:grpSp>
        <p:nvGrpSpPr>
          <p:cNvPr id="10" name="Group 9"/>
          <p:cNvGrpSpPr/>
          <p:nvPr/>
        </p:nvGrpSpPr>
        <p:grpSpPr>
          <a:xfrm>
            <a:off x="3307176" y="2116183"/>
            <a:ext cx="8811672" cy="4080972"/>
            <a:chOff x="3335947" y="1750423"/>
            <a:chExt cx="8811672" cy="4080972"/>
          </a:xfrm>
        </p:grpSpPr>
        <p:pic>
          <p:nvPicPr>
            <p:cNvPr id="8" name="Picture 2" descr="32e79440-7299-4026-981d-1ba5a2d0fa56@namprd16"/>
            <p:cNvPicPr>
              <a:picLocks noChangeAspect="1" noChangeArrowheads="1"/>
            </p:cNvPicPr>
            <p:nvPr/>
          </p:nvPicPr>
          <p:blipFill>
            <a:blip r:embed="rId4">
              <a:extLst>
                <a:ext uri="{28A0092B-C50C-407E-A947-70E740481C1C}">
                  <a14:useLocalDpi xmlns:a14="http://schemas.microsoft.com/office/drawing/2010/main" val="0"/>
                </a:ext>
              </a:extLst>
            </a:blip>
            <a:srcRect t="42362" r="26443" b="-1"/>
            <a:stretch>
              <a:fillRect/>
            </a:stretch>
          </p:blipFill>
          <p:spPr bwMode="auto">
            <a:xfrm>
              <a:off x="3335947" y="2037806"/>
              <a:ext cx="8590444" cy="379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9601200" y="1750423"/>
              <a:ext cx="2546419" cy="10058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2" descr="bb3a6d90-5150-4049-a3be-0cd26759dcc9@namprd16"/>
          <p:cNvPicPr>
            <a:picLocks noChangeAspect="1" noChangeArrowheads="1"/>
          </p:cNvPicPr>
          <p:nvPr/>
        </p:nvPicPr>
        <p:blipFill>
          <a:blip r:embed="rId5">
            <a:extLst>
              <a:ext uri="{28A0092B-C50C-407E-A947-70E740481C1C}">
                <a14:useLocalDpi xmlns:a14="http://schemas.microsoft.com/office/drawing/2010/main" val="0"/>
              </a:ext>
            </a:extLst>
          </a:blip>
          <a:srcRect l="55543"/>
          <a:stretch>
            <a:fillRect/>
          </a:stretch>
        </p:blipFill>
        <p:spPr bwMode="auto">
          <a:xfrm>
            <a:off x="408465" y="1903887"/>
            <a:ext cx="3600236" cy="4505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Heart 11"/>
          <p:cNvSpPr/>
          <p:nvPr/>
        </p:nvSpPr>
        <p:spPr>
          <a:xfrm>
            <a:off x="1528354" y="3605349"/>
            <a:ext cx="287383" cy="287382"/>
          </a:xfrm>
          <a:prstGeom prst="hear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art 12"/>
          <p:cNvSpPr/>
          <p:nvPr/>
        </p:nvSpPr>
        <p:spPr>
          <a:xfrm>
            <a:off x="1163434" y="3605349"/>
            <a:ext cx="287383" cy="287382"/>
          </a:xfrm>
          <a:prstGeom prst="hear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art 13"/>
          <p:cNvSpPr/>
          <p:nvPr/>
        </p:nvSpPr>
        <p:spPr>
          <a:xfrm>
            <a:off x="2493530" y="4012978"/>
            <a:ext cx="287383" cy="287382"/>
          </a:xfrm>
          <a:prstGeom prst="hear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art 14"/>
          <p:cNvSpPr/>
          <p:nvPr/>
        </p:nvSpPr>
        <p:spPr>
          <a:xfrm>
            <a:off x="5889793" y="1397409"/>
            <a:ext cx="839537" cy="921248"/>
          </a:xfrm>
          <a:prstGeom prst="hear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eart 15"/>
          <p:cNvSpPr/>
          <p:nvPr/>
        </p:nvSpPr>
        <p:spPr>
          <a:xfrm>
            <a:off x="6891279" y="1828859"/>
            <a:ext cx="476173" cy="489798"/>
          </a:xfrm>
          <a:prstGeom prst="hear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art 16"/>
          <p:cNvSpPr/>
          <p:nvPr/>
        </p:nvSpPr>
        <p:spPr>
          <a:xfrm>
            <a:off x="5251671" y="1864782"/>
            <a:ext cx="476173" cy="489798"/>
          </a:xfrm>
          <a:prstGeom prst="hear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3">
            <a:extLst>
              <a:ext uri="{FF2B5EF4-FFF2-40B4-BE49-F238E27FC236}">
                <a16:creationId xmlns:a16="http://schemas.microsoft.com/office/drawing/2014/main" id="{10C28071-44D1-4D11-877A-0DAEBA31D9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Tree>
    <p:extLst>
      <p:ext uri="{BB962C8B-B14F-4D97-AF65-F5344CB8AC3E}">
        <p14:creationId xmlns:p14="http://schemas.microsoft.com/office/powerpoint/2010/main" val="151933758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370163" y="171456"/>
            <a:ext cx="9324341" cy="1325563"/>
          </a:xfrm>
        </p:spPr>
        <p:txBody>
          <a:bodyPr>
            <a:noAutofit/>
          </a:bodyPr>
          <a:lstStyle/>
          <a:p>
            <a:pPr algn="ctr"/>
            <a:r>
              <a:rPr lang="es-MX" sz="2800" b="1" i="0" strike="noStrike" cap="none" spc="0" baseline="0" dirty="0">
                <a:solidFill>
                  <a:srgbClr val="000000"/>
                </a:solidFill>
                <a:effectLst/>
                <a:latin typeface="Tahoma"/>
                <a:ea typeface="Tahoma"/>
                <a:cs typeface="Tahoma"/>
              </a:rPr>
              <a:t>¿Es más seguro ir solo o llevar a una persona adulta en quien confía si va a conocer a alguien que solo conoce por Internet?</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1289" y="0"/>
            <a:ext cx="2088777" cy="169433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rcRect l="25016" r="56650"/>
          <a:stretch>
            <a:fillRect/>
          </a:stretch>
        </p:blipFill>
        <p:spPr>
          <a:xfrm>
            <a:off x="2048863" y="1662455"/>
            <a:ext cx="1247585" cy="383570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0250" y="2010750"/>
            <a:ext cx="5313336" cy="2995061"/>
          </a:xfrm>
          <a:prstGeom prst="rect">
            <a:avLst/>
          </a:prstGeom>
        </p:spPr>
      </p:pic>
      <p:sp>
        <p:nvSpPr>
          <p:cNvPr id="11" name="TextBox 10"/>
          <p:cNvSpPr txBox="1"/>
          <p:nvPr/>
        </p:nvSpPr>
        <p:spPr>
          <a:xfrm>
            <a:off x="2197195" y="5610946"/>
            <a:ext cx="1335438" cy="461665"/>
          </a:xfrm>
          <a:prstGeom prst="rect">
            <a:avLst/>
          </a:prstGeom>
          <a:noFill/>
          <a:ln w="57150">
            <a:solidFill>
              <a:schemeClr val="tx1"/>
            </a:solidFill>
          </a:ln>
        </p:spPr>
        <p:txBody>
          <a:bodyPr wrap="square" rtlCol="0">
            <a:spAutoFit/>
          </a:bodyPr>
          <a:lstStyle/>
          <a:p>
            <a:r>
              <a:rPr lang="es-MX" sz="2400" b="0" i="0" strike="noStrike" cap="none" spc="0" baseline="0">
                <a:solidFill>
                  <a:srgbClr val="000000"/>
                </a:solidFill>
                <a:effectLst/>
                <a:latin typeface="Tahoma"/>
                <a:ea typeface="Tahoma"/>
                <a:cs typeface="Tahoma"/>
              </a:rPr>
              <a:t>Solo/a/e</a:t>
            </a:r>
            <a:endParaRPr lang="en-US" sz="2400">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7216352" y="5369124"/>
            <a:ext cx="3371534" cy="822960"/>
          </a:xfrm>
          <a:prstGeom prst="rect">
            <a:avLst/>
          </a:prstGeom>
          <a:noFill/>
          <a:ln w="57150">
            <a:solidFill>
              <a:schemeClr val="tx1"/>
            </a:solidFill>
          </a:ln>
        </p:spPr>
        <p:txBody>
          <a:bodyPr wrap="square" rtlCol="0">
            <a:spAutoFit/>
          </a:bodyPr>
          <a:lstStyle/>
          <a:p>
            <a:r>
              <a:rPr lang="es-MX" sz="2400" b="0" i="0" strike="noStrike" cap="none" spc="0" baseline="0" dirty="0">
                <a:solidFill>
                  <a:srgbClr val="000000"/>
                </a:solidFill>
                <a:effectLst/>
                <a:latin typeface="Tahoma"/>
                <a:ea typeface="Tahoma"/>
                <a:cs typeface="Tahoma"/>
              </a:rPr>
              <a:t>Llevar a una persona adulta en quien confía</a:t>
            </a:r>
            <a:endParaRPr lang="en-US" sz="2400" dirty="0">
              <a:latin typeface="Tahoma" panose="020B0604030504040204" pitchFamily="34" charset="0"/>
              <a:ea typeface="Tahoma" panose="020B0604030504040204" pitchFamily="34" charset="0"/>
              <a:cs typeface="Tahoma" panose="020B0604030504040204" pitchFamily="34"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rcRect l="7105" t="24006" r="50548" b="19076"/>
          <a:stretch>
            <a:fillRect/>
          </a:stretch>
        </p:blipFill>
        <p:spPr>
          <a:xfrm>
            <a:off x="723961" y="1915314"/>
            <a:ext cx="3754970" cy="2844892"/>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rcRect t="29553" r="80478" b="19416"/>
          <a:stretch>
            <a:fillRect/>
          </a:stretch>
        </p:blipFill>
        <p:spPr>
          <a:xfrm>
            <a:off x="1219958" y="5193358"/>
            <a:ext cx="738867" cy="1088687"/>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rcRect l="20491" t="29038" r="65078" b="19587"/>
          <a:stretch>
            <a:fillRect/>
          </a:stretch>
        </p:blipFill>
        <p:spPr>
          <a:xfrm>
            <a:off x="6540640" y="5203182"/>
            <a:ext cx="600663" cy="1205359"/>
          </a:xfrm>
          <a:prstGeom prst="rect">
            <a:avLst/>
          </a:prstGeom>
        </p:spPr>
      </p:pic>
      <p:sp>
        <p:nvSpPr>
          <p:cNvPr id="16" name="Oval 15"/>
          <p:cNvSpPr/>
          <p:nvPr/>
        </p:nvSpPr>
        <p:spPr>
          <a:xfrm>
            <a:off x="6756795" y="1575001"/>
            <a:ext cx="3487135" cy="3487329"/>
          </a:xfrm>
          <a:prstGeom prst="ellipse">
            <a:avLst/>
          </a:prstGeom>
          <a:noFill/>
          <a:ln w="1682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3">
            <a:extLst>
              <a:ext uri="{FF2B5EF4-FFF2-40B4-BE49-F238E27FC236}">
                <a16:creationId xmlns:a16="http://schemas.microsoft.com/office/drawing/2014/main" id="{10C28071-44D1-4D11-877A-0DAEBA31D9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Tree>
    <p:extLst>
      <p:ext uri="{BB962C8B-B14F-4D97-AF65-F5344CB8AC3E}">
        <p14:creationId xmlns:p14="http://schemas.microsoft.com/office/powerpoint/2010/main" val="21668446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52923"/>
          <a:stretch>
            <a:fillRect/>
          </a:stretch>
        </p:blipFill>
        <p:spPr>
          <a:xfrm>
            <a:off x="7055209" y="1360275"/>
            <a:ext cx="4623105" cy="5535659"/>
          </a:xfrm>
          <a:prstGeom prst="rect">
            <a:avLst/>
          </a:prstGeom>
        </p:spPr>
      </p:pic>
      <p:sp>
        <p:nvSpPr>
          <p:cNvPr id="8" name="Title 1"/>
          <p:cNvSpPr>
            <a:spLocks noGrp="1"/>
          </p:cNvSpPr>
          <p:nvPr>
            <p:ph type="title"/>
          </p:nvPr>
        </p:nvSpPr>
        <p:spPr>
          <a:xfrm>
            <a:off x="1416179" y="163362"/>
            <a:ext cx="9298727" cy="1325563"/>
          </a:xfrm>
        </p:spPr>
        <p:txBody>
          <a:bodyPr>
            <a:noAutofit/>
          </a:bodyPr>
          <a:lstStyle/>
          <a:p>
            <a:pPr algn="ctr"/>
            <a:r>
              <a:rPr lang="es-MX" sz="2800" b="1" i="0" strike="noStrike" cap="none" spc="0" baseline="0" dirty="0">
                <a:solidFill>
                  <a:srgbClr val="000000"/>
                </a:solidFill>
                <a:effectLst/>
                <a:latin typeface="Tahoma"/>
                <a:ea typeface="Tahoma"/>
                <a:cs typeface="Tahoma"/>
              </a:rPr>
              <a:t>¿Es más seguro reunirse en un lugar público o en un lugar privado, cuando se reúnen con alguien que solo conocen por Internet?</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rcRect l="4832" t="6144" r="78000" b="69150"/>
          <a:stretch>
            <a:fillRect/>
          </a:stretch>
        </p:blipFill>
        <p:spPr>
          <a:xfrm>
            <a:off x="-11289" y="0"/>
            <a:ext cx="2088777" cy="1694330"/>
          </a:xfrm>
          <a:prstGeom prst="rect">
            <a:avLst/>
          </a:prstGeom>
        </p:spPr>
      </p:pic>
      <p:sp>
        <p:nvSpPr>
          <p:cNvPr id="10" name="TextBox 9"/>
          <p:cNvSpPr txBox="1"/>
          <p:nvPr/>
        </p:nvSpPr>
        <p:spPr>
          <a:xfrm>
            <a:off x="4998720" y="5560466"/>
            <a:ext cx="1274316" cy="457200"/>
          </a:xfrm>
          <a:prstGeom prst="rect">
            <a:avLst/>
          </a:prstGeom>
          <a:noFill/>
          <a:ln w="57150">
            <a:solidFill>
              <a:schemeClr val="tx1"/>
            </a:solidFill>
          </a:ln>
        </p:spPr>
        <p:txBody>
          <a:bodyPr wrap="square" rtlCol="0">
            <a:spAutoFit/>
          </a:bodyPr>
          <a:lstStyle/>
          <a:p>
            <a:r>
              <a:rPr lang="es-MX" sz="2400" b="0" i="0" strike="noStrike" cap="none" spc="0" baseline="0">
                <a:solidFill>
                  <a:srgbClr val="000000"/>
                </a:solidFill>
                <a:effectLst/>
                <a:latin typeface="Tahoma"/>
                <a:ea typeface="Tahoma"/>
                <a:cs typeface="Tahoma"/>
              </a:rPr>
              <a:t>Público</a:t>
            </a:r>
            <a:endParaRPr lang="en-US" sz="2400">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9131808" y="5560468"/>
            <a:ext cx="1195015" cy="457200"/>
          </a:xfrm>
          <a:prstGeom prst="rect">
            <a:avLst/>
          </a:prstGeom>
          <a:noFill/>
          <a:ln w="57150">
            <a:solidFill>
              <a:schemeClr val="tx1"/>
            </a:solidFill>
          </a:ln>
        </p:spPr>
        <p:txBody>
          <a:bodyPr wrap="square" rtlCol="0">
            <a:spAutoFit/>
          </a:bodyPr>
          <a:lstStyle/>
          <a:p>
            <a:r>
              <a:rPr lang="es-MX" sz="2400" b="0" i="0" strike="noStrike" cap="none" spc="0" baseline="0">
                <a:solidFill>
                  <a:srgbClr val="000000"/>
                </a:solidFill>
                <a:effectLst/>
                <a:latin typeface="Tahoma"/>
                <a:ea typeface="Tahoma"/>
                <a:cs typeface="Tahoma"/>
              </a:rPr>
              <a:t>Privado</a:t>
            </a:r>
            <a:endParaRPr lang="en-US" sz="2400">
              <a:latin typeface="Tahoma" panose="020B0604030504040204" pitchFamily="34" charset="0"/>
              <a:ea typeface="Tahoma" panose="020B0604030504040204" pitchFamily="34" charset="0"/>
              <a:cs typeface="Tahoma" panose="020B0604030504040204" pitchFamily="34" charset="0"/>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rcRect t="29553" r="80478" b="19416"/>
          <a:stretch>
            <a:fillRect/>
          </a:stretch>
        </p:blipFill>
        <p:spPr>
          <a:xfrm>
            <a:off x="4097958" y="5560467"/>
            <a:ext cx="819819" cy="1207966"/>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rcRect l="20491" t="29038" r="65078" b="19587"/>
          <a:stretch>
            <a:fillRect/>
          </a:stretch>
        </p:blipFill>
        <p:spPr>
          <a:xfrm>
            <a:off x="8370901" y="5183506"/>
            <a:ext cx="600663" cy="1205359"/>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rcRect t="25134" r="53076"/>
          <a:stretch>
            <a:fillRect/>
          </a:stretch>
        </p:blipFill>
        <p:spPr>
          <a:xfrm>
            <a:off x="785713" y="2325174"/>
            <a:ext cx="4110717" cy="3696957"/>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rcRect l="86769" r="8073" b="22092"/>
          <a:stretch>
            <a:fillRect/>
          </a:stretch>
        </p:blipFill>
        <p:spPr>
          <a:xfrm>
            <a:off x="6131275" y="1589408"/>
            <a:ext cx="596018" cy="5074656"/>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rcRect l="7105" t="24006" r="50548" b="19076"/>
          <a:stretch>
            <a:fillRect/>
          </a:stretch>
        </p:blipFill>
        <p:spPr>
          <a:xfrm>
            <a:off x="6850219" y="1865376"/>
            <a:ext cx="5005712" cy="3792497"/>
          </a:xfrm>
          <a:prstGeom prst="rect">
            <a:avLst/>
          </a:prstGeom>
        </p:spPr>
      </p:pic>
      <p:sp>
        <p:nvSpPr>
          <p:cNvPr id="19" name="Oval 18"/>
          <p:cNvSpPr/>
          <p:nvPr/>
        </p:nvSpPr>
        <p:spPr>
          <a:xfrm>
            <a:off x="472648" y="1661146"/>
            <a:ext cx="4736846" cy="4503304"/>
          </a:xfrm>
          <a:prstGeom prst="ellipse">
            <a:avLst/>
          </a:prstGeom>
          <a:noFill/>
          <a:ln w="1682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ooter Placeholder 3">
            <a:extLst>
              <a:ext uri="{FF2B5EF4-FFF2-40B4-BE49-F238E27FC236}">
                <a16:creationId xmlns:a16="http://schemas.microsoft.com/office/drawing/2014/main" id="{10C28071-44D1-4D11-877A-0DAEBA31D9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Tree>
    <p:extLst>
      <p:ext uri="{BB962C8B-B14F-4D97-AF65-F5344CB8AC3E}">
        <p14:creationId xmlns:p14="http://schemas.microsoft.com/office/powerpoint/2010/main" val="39327997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AB6E9B-3D05-2443-9994-02C7F28759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92" y="0"/>
            <a:ext cx="12169608" cy="6858000"/>
          </a:xfrm>
          <a:prstGeom prst="rect">
            <a:avLst/>
          </a:prstGeom>
        </p:spPr>
      </p:pic>
      <p:sp>
        <p:nvSpPr>
          <p:cNvPr id="7" name="Footer Placeholder 3">
            <a:extLst>
              <a:ext uri="{FF2B5EF4-FFF2-40B4-BE49-F238E27FC236}">
                <a16:creationId xmlns:a16="http://schemas.microsoft.com/office/drawing/2014/main" id="{0C95C8D7-771F-E04F-932D-2EDFE04BF097}"/>
              </a:ext>
            </a:extLst>
          </p:cNvPr>
          <p:cNvSpPr txBox="1"/>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dirty="0">
                <a:solidFill>
                  <a:srgbClr val="000000"/>
                </a:solidFill>
                <a:effectLst/>
                <a:latin typeface="Verdana"/>
                <a:ea typeface="Verdana"/>
                <a:cs typeface="Verdana"/>
              </a:rPr>
              <a:t>© 2023 Programa de Servicios de SAFE para Personas con Discapacidades</a:t>
            </a:r>
            <a:endParaRPr lang="en-US" sz="1000" b="1" dirty="0">
              <a:solidFill>
                <a:schemeClr val="tx1"/>
              </a:solidFill>
            </a:endParaRPr>
          </a:p>
        </p:txBody>
      </p:sp>
      <p:pic>
        <p:nvPicPr>
          <p:cNvPr id="10" name="Picture 9">
            <a:extLst>
              <a:ext uri="{FF2B5EF4-FFF2-40B4-BE49-F238E27FC236}">
                <a16:creationId xmlns:a16="http://schemas.microsoft.com/office/drawing/2014/main" id="{2F931D4D-0C25-FB44-BE3D-496B54892744}"/>
              </a:ext>
            </a:extLst>
          </p:cNvPr>
          <p:cNvPicPr>
            <a:picLocks noChangeAspect="1"/>
          </p:cNvPicPr>
          <p:nvPr/>
        </p:nvPicPr>
        <p:blipFill>
          <a:blip r:embed="rId4"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1" name="TextBox 10">
            <a:extLst>
              <a:ext uri="{FF2B5EF4-FFF2-40B4-BE49-F238E27FC236}">
                <a16:creationId xmlns:a16="http://schemas.microsoft.com/office/drawing/2014/main" id="{51420A21-3BFC-0048-8C55-FF176C0585DF}"/>
              </a:ext>
            </a:extLst>
          </p:cNvPr>
          <p:cNvSpPr txBox="1"/>
          <p:nvPr/>
        </p:nvSpPr>
        <p:spPr>
          <a:xfrm>
            <a:off x="2348078" y="263084"/>
            <a:ext cx="7495844"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DESCANSO PARA EL CEREBRO</a:t>
            </a:r>
          </a:p>
        </p:txBody>
      </p:sp>
    </p:spTree>
    <p:extLst>
      <p:ext uri="{BB962C8B-B14F-4D97-AF65-F5344CB8AC3E}">
        <p14:creationId xmlns:p14="http://schemas.microsoft.com/office/powerpoint/2010/main" val="345075564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4" y="-17579"/>
            <a:ext cx="12166314" cy="6858000"/>
          </a:xfrm>
          <a:prstGeom prst="rect">
            <a:avLst/>
          </a:prstGeom>
        </p:spPr>
      </p:pic>
      <p:sp>
        <p:nvSpPr>
          <p:cNvPr id="10" name="TextBox 9"/>
          <p:cNvSpPr txBox="1"/>
          <p:nvPr/>
        </p:nvSpPr>
        <p:spPr>
          <a:xfrm>
            <a:off x="7973557" y="1184079"/>
            <a:ext cx="3818109" cy="944880"/>
          </a:xfrm>
          <a:prstGeom prst="rect">
            <a:avLst/>
          </a:prstGeom>
          <a:noFill/>
        </p:spPr>
        <p:txBody>
          <a:bodyPr wrap="square" rtlCol="0">
            <a:spAutoFit/>
          </a:bodyPr>
          <a:lstStyle/>
          <a:p>
            <a:pPr algn="ctr"/>
            <a:r>
              <a:rPr lang="es-MX" sz="2800" b="0" i="0" strike="noStrike" cap="none" spc="0" baseline="0" dirty="0">
                <a:solidFill>
                  <a:srgbClr val="000000"/>
                </a:solidFill>
                <a:effectLst/>
                <a:latin typeface="Tahoma"/>
                <a:ea typeface="Tahoma"/>
                <a:cs typeface="Tahoma"/>
              </a:rPr>
              <a:t>Con quién nunca está bien salir</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3898921" y="2257477"/>
            <a:ext cx="4224990" cy="944880"/>
          </a:xfrm>
          <a:prstGeom prst="rect">
            <a:avLst/>
          </a:prstGeom>
          <a:noFill/>
        </p:spPr>
        <p:txBody>
          <a:bodyPr wrap="square" rtlCol="0">
            <a:spAutoFit/>
          </a:bodyPr>
          <a:lstStyle/>
          <a:p>
            <a:pPr algn="ctr"/>
            <a:r>
              <a:rPr lang="es-MX" sz="2800" b="0" i="0" strike="noStrike" cap="none" spc="0" baseline="0" dirty="0">
                <a:solidFill>
                  <a:srgbClr val="000000"/>
                </a:solidFill>
                <a:effectLst/>
                <a:latin typeface="Tahoma"/>
                <a:ea typeface="Tahoma"/>
                <a:cs typeface="Tahoma"/>
              </a:rPr>
              <a:t>Cómo conocer a alguien con quien salir</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4068090" y="4771076"/>
            <a:ext cx="2632961" cy="944880"/>
          </a:xfrm>
          <a:prstGeom prst="rect">
            <a:avLst/>
          </a:prstGeom>
          <a:noFill/>
        </p:spPr>
        <p:txBody>
          <a:bodyPr wrap="square" rtlCol="0">
            <a:spAutoFit/>
          </a:bodyPr>
          <a:lstStyle/>
          <a:p>
            <a:pPr algn="ctr"/>
            <a:r>
              <a:rPr lang="es-MX" sz="2800" b="0" i="0" strike="noStrike" cap="none" spc="0" baseline="0" dirty="0">
                <a:solidFill>
                  <a:srgbClr val="000000"/>
                </a:solidFill>
                <a:effectLst/>
                <a:latin typeface="Tahoma"/>
                <a:ea typeface="Tahoma"/>
                <a:cs typeface="Tahoma"/>
              </a:rPr>
              <a:t>La pareja de sus sueños</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13" name="TextBox 12"/>
          <p:cNvSpPr txBox="1"/>
          <p:nvPr/>
        </p:nvSpPr>
        <p:spPr>
          <a:xfrm>
            <a:off x="4068090" y="3625135"/>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Descanso para el cerebro</a:t>
            </a:r>
            <a:endParaRPr lang="en-US" sz="2800">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8874822" y="5057824"/>
            <a:ext cx="3422439" cy="1384995"/>
          </a:xfrm>
          <a:prstGeom prst="rect">
            <a:avLst/>
          </a:prstGeom>
          <a:noFill/>
        </p:spPr>
        <p:txBody>
          <a:bodyPr wrap="square" rtlCol="0">
            <a:spAutoFit/>
          </a:bodyPr>
          <a:lstStyle/>
          <a:p>
            <a:pPr algn="ctr"/>
            <a:r>
              <a:rPr lang="es-MX" sz="2800" b="0" i="0" strike="noStrike" cap="none" spc="0" baseline="0" dirty="0">
                <a:solidFill>
                  <a:srgbClr val="000000"/>
                </a:solidFill>
                <a:effectLst/>
                <a:latin typeface="Tahoma"/>
                <a:ea typeface="Tahoma"/>
                <a:cs typeface="Tahoma"/>
              </a:rPr>
              <a:t>Charla sobre la pareja de sus sueños</a:t>
            </a:r>
          </a:p>
        </p:txBody>
      </p:sp>
      <p:grpSp>
        <p:nvGrpSpPr>
          <p:cNvPr id="2" name="Group 1"/>
          <p:cNvGrpSpPr/>
          <p:nvPr/>
        </p:nvGrpSpPr>
        <p:grpSpPr>
          <a:xfrm>
            <a:off x="6541563" y="696530"/>
            <a:ext cx="1383237" cy="1474906"/>
            <a:chOff x="4359964" y="1213878"/>
            <a:chExt cx="2953783" cy="3699400"/>
          </a:xfrm>
        </p:grpSpPr>
        <p:pic>
          <p:nvPicPr>
            <p:cNvPr id="16" name="Picture 2" descr="0bbb44de-9886-4065-8811-8890dda3c929@namprd16"/>
            <p:cNvPicPr>
              <a:picLocks noChangeAspect="1" noChangeArrowheads="1"/>
            </p:cNvPicPr>
            <p:nvPr/>
          </p:nvPicPr>
          <p:blipFill>
            <a:blip r:embed="rId4">
              <a:extLst>
                <a:ext uri="{28A0092B-C50C-407E-A947-70E740481C1C}">
                  <a14:useLocalDpi xmlns:a14="http://schemas.microsoft.com/office/drawing/2010/main" val="0"/>
                </a:ext>
              </a:extLst>
            </a:blip>
            <a:srcRect l="55572"/>
            <a:stretch>
              <a:fillRect/>
            </a:stretch>
          </p:blipFill>
          <p:spPr bwMode="auto">
            <a:xfrm>
              <a:off x="4359964" y="1213878"/>
              <a:ext cx="2953783" cy="369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rcRect l="7105" t="24006" r="50548" b="19076"/>
            <a:stretch>
              <a:fillRect/>
            </a:stretch>
          </p:blipFill>
          <p:spPr>
            <a:xfrm>
              <a:off x="4464079" y="1783966"/>
              <a:ext cx="2613415" cy="2415715"/>
            </a:xfrm>
            <a:prstGeom prst="rect">
              <a:avLst/>
            </a:prstGeom>
          </p:spPr>
        </p:pic>
      </p:grpSp>
      <p:grpSp>
        <p:nvGrpSpPr>
          <p:cNvPr id="3" name="Group 2"/>
          <p:cNvGrpSpPr/>
          <p:nvPr/>
        </p:nvGrpSpPr>
        <p:grpSpPr>
          <a:xfrm>
            <a:off x="2031537" y="1976131"/>
            <a:ext cx="2379051" cy="1321667"/>
            <a:chOff x="5174060" y="1412441"/>
            <a:chExt cx="8352897" cy="4857313"/>
          </a:xfrm>
        </p:grpSpPr>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74060" y="1561330"/>
              <a:ext cx="8352897" cy="4708424"/>
            </a:xfrm>
            <a:prstGeom prst="rect">
              <a:avLst/>
            </a:prstGeom>
          </p:spPr>
        </p:pic>
        <p:sp>
          <p:nvSpPr>
            <p:cNvPr id="19" name="Oval 18"/>
            <p:cNvSpPr/>
            <p:nvPr/>
          </p:nvSpPr>
          <p:spPr>
            <a:xfrm>
              <a:off x="6567852" y="1412441"/>
              <a:ext cx="4736846" cy="4503304"/>
            </a:xfrm>
            <a:prstGeom prst="ellipse">
              <a:avLst/>
            </a:prstGeom>
            <a:noFill/>
            <a:ln w="1682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19"/>
          <p:cNvPicPr>
            <a:picLocks noChangeAspect="1"/>
          </p:cNvPicPr>
          <p:nvPr/>
        </p:nvPicPr>
        <p:blipFill>
          <a:blip r:embed="rId7"/>
          <a:stretch>
            <a:fillRect/>
          </a:stretch>
        </p:blipFill>
        <p:spPr>
          <a:xfrm>
            <a:off x="2374035" y="3356829"/>
            <a:ext cx="1694056" cy="1186374"/>
          </a:xfrm>
          <a:prstGeom prst="rect">
            <a:avLst/>
          </a:prstGeom>
        </p:spPr>
      </p:pic>
      <p:pic>
        <p:nvPicPr>
          <p:cNvPr id="21" name="Picture 3" descr="b1b7ac9a-f7a8-48a5-9f8b-68ef68ef28f5@namprd16"/>
          <p:cNvPicPr>
            <a:picLocks noChangeAspect="1" noChangeArrowheads="1"/>
          </p:cNvPicPr>
          <p:nvPr/>
        </p:nvPicPr>
        <p:blipFill>
          <a:blip r:embed="rId8">
            <a:extLst>
              <a:ext uri="{28A0092B-C50C-407E-A947-70E740481C1C}">
                <a14:useLocalDpi xmlns:a14="http://schemas.microsoft.com/office/drawing/2010/main" val="0"/>
              </a:ext>
            </a:extLst>
          </a:blip>
          <a:srcRect r="33568"/>
          <a:stretch>
            <a:fillRect/>
          </a:stretch>
        </p:blipFill>
        <p:spPr bwMode="auto">
          <a:xfrm>
            <a:off x="2374035" y="4543203"/>
            <a:ext cx="1535812" cy="128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p:nvPr/>
        </p:nvGrpSpPr>
        <p:grpSpPr>
          <a:xfrm>
            <a:off x="6497554" y="5072834"/>
            <a:ext cx="2532397" cy="2217071"/>
            <a:chOff x="6028507" y="4323874"/>
            <a:chExt cx="3595774" cy="3187493"/>
          </a:xfrm>
        </p:grpSpPr>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rcRect t="4183" r="67947" b="43399"/>
            <a:stretch>
              <a:fillRect/>
            </a:stretch>
          </p:blipFill>
          <p:spPr>
            <a:xfrm>
              <a:off x="6028507" y="4588676"/>
              <a:ext cx="1735526" cy="1599876"/>
            </a:xfrm>
            <a:prstGeom prst="rect">
              <a:avLst/>
            </a:prstGeom>
          </p:spPr>
        </p:pic>
        <p:pic>
          <p:nvPicPr>
            <p:cNvPr id="23" name="Picture 22"/>
            <p:cNvPicPr>
              <a:picLocks noChangeAspect="1"/>
            </p:cNvPicPr>
            <p:nvPr/>
          </p:nvPicPr>
          <p:blipFill>
            <a:blip r:embed="rId10">
              <a:extLst>
                <a:ext uri="{28A0092B-C50C-407E-A947-70E740481C1C}">
                  <a14:useLocalDpi xmlns:a14="http://schemas.microsoft.com/office/drawing/2010/main" val="0"/>
                </a:ext>
              </a:extLst>
            </a:blip>
            <a:srcRect l="18661" r="46352"/>
            <a:stretch>
              <a:fillRect/>
            </a:stretch>
          </p:blipFill>
          <p:spPr>
            <a:xfrm>
              <a:off x="7645840" y="4323874"/>
              <a:ext cx="1978441" cy="3187493"/>
            </a:xfrm>
            <a:prstGeom prst="rect">
              <a:avLst/>
            </a:prstGeom>
          </p:spPr>
        </p:pic>
      </p:grpSp>
      <p:pic>
        <p:nvPicPr>
          <p:cNvPr id="26" name="Picture 25"/>
          <p:cNvPicPr>
            <a:picLocks noChangeAspect="1"/>
          </p:cNvPicPr>
          <p:nvPr/>
        </p:nvPicPr>
        <p:blipFill>
          <a:blip r:embed="rId11"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27" name="TextBox 26">
            <a:extLst>
              <a:ext uri="{FF2B5EF4-FFF2-40B4-BE49-F238E27FC236}">
                <a16:creationId xmlns:a16="http://schemas.microsoft.com/office/drawing/2014/main" id="{85F97C10-5696-604F-92C4-FC83C713C7EB}"/>
              </a:ext>
            </a:extLst>
          </p:cNvPr>
          <p:cNvSpPr txBox="1"/>
          <p:nvPr/>
        </p:nvSpPr>
        <p:spPr>
          <a:xfrm>
            <a:off x="7856184" y="5976804"/>
            <a:ext cx="992179" cy="369332"/>
          </a:xfrm>
          <a:prstGeom prst="rect">
            <a:avLst/>
          </a:prstGeom>
          <a:solidFill>
            <a:schemeClr val="bg1"/>
          </a:solidFill>
        </p:spPr>
        <p:txBody>
          <a:bodyPr wrap="square" rtlCol="0">
            <a:spAutoFit/>
          </a:bodyPr>
          <a:lstStyle/>
          <a:p>
            <a:r>
              <a:rPr lang="en-US" dirty="0"/>
              <a:t>SEGURO</a:t>
            </a:r>
          </a:p>
        </p:txBody>
      </p:sp>
      <p:sp>
        <p:nvSpPr>
          <p:cNvPr id="28" name="Footer Placeholder 3">
            <a:extLst>
              <a:ext uri="{FF2B5EF4-FFF2-40B4-BE49-F238E27FC236}">
                <a16:creationId xmlns:a16="http://schemas.microsoft.com/office/drawing/2014/main" id="{4DBA2DF4-33C1-9A4E-BFB5-12F29D47A2EF}"/>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sp>
        <p:nvSpPr>
          <p:cNvPr id="29" name="TextBox 28">
            <a:extLst>
              <a:ext uri="{FF2B5EF4-FFF2-40B4-BE49-F238E27FC236}">
                <a16:creationId xmlns:a16="http://schemas.microsoft.com/office/drawing/2014/main" id="{9CC02D6F-72A4-B246-9E65-C38D81099732}"/>
              </a:ext>
            </a:extLst>
          </p:cNvPr>
          <p:cNvSpPr txBox="1"/>
          <p:nvPr/>
        </p:nvSpPr>
        <p:spPr>
          <a:xfrm>
            <a:off x="1813716" y="139339"/>
            <a:ext cx="4600073" cy="646331"/>
          </a:xfrm>
          <a:prstGeom prst="rect">
            <a:avLst/>
          </a:prstGeom>
          <a:solidFill>
            <a:schemeClr val="bg1"/>
          </a:solidFill>
        </p:spPr>
        <p:txBody>
          <a:bodyPr wrap="square">
            <a:spAutoFit/>
          </a:bodyPr>
          <a:lstStyle/>
          <a:p>
            <a:r>
              <a:rPr lang="es-MX" sz="3600" b="1" dirty="0">
                <a:latin typeface="Marvin Round" panose="02000000000000000000" pitchFamily="2" charset="0"/>
              </a:rPr>
              <a:t>LA CLASE DE HOY</a:t>
            </a:r>
          </a:p>
        </p:txBody>
      </p:sp>
    </p:spTree>
    <p:extLst>
      <p:ext uri="{BB962C8B-B14F-4D97-AF65-F5344CB8AC3E}">
        <p14:creationId xmlns:p14="http://schemas.microsoft.com/office/powerpoint/2010/main" val="201535786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3132" y="259124"/>
            <a:ext cx="7919674" cy="1091782"/>
          </a:xfrm>
        </p:spPr>
        <p:txBody>
          <a:bodyPr>
            <a:normAutofit fontScale="90000"/>
          </a:bodyPr>
          <a:lstStyle/>
          <a:p>
            <a:r>
              <a:rPr lang="es-MX" sz="5400" b="1" i="0" strike="noStrike" cap="none" spc="0" baseline="0">
                <a:solidFill>
                  <a:srgbClr val="000000"/>
                </a:solidFill>
                <a:effectLst/>
                <a:latin typeface="Tahoma"/>
                <a:ea typeface="Tahoma"/>
                <a:cs typeface="Tahoma"/>
              </a:rPr>
              <a:t>La pareja de sus sueños</a:t>
            </a:r>
            <a:endParaRPr lang="en-US" sz="5400" b="1">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353829" y="1441980"/>
            <a:ext cx="4518615" cy="4708981"/>
          </a:xfrm>
          <a:prstGeom prst="rect">
            <a:avLst/>
          </a:prstGeom>
          <a:noFill/>
        </p:spPr>
        <p:txBody>
          <a:bodyPr wrap="square" rtlCol="0">
            <a:spAutoFit/>
          </a:bodyPr>
          <a:lstStyle/>
          <a:p>
            <a:pPr algn="ctr"/>
            <a:r>
              <a:rPr lang="es-MX" sz="3000" b="1" i="0" strike="noStrike" cap="none" spc="0" baseline="0" dirty="0">
                <a:solidFill>
                  <a:srgbClr val="000000"/>
                </a:solidFill>
                <a:effectLst/>
                <a:latin typeface="Tahoma"/>
                <a:ea typeface="Tahoma"/>
                <a:cs typeface="Tahoma"/>
              </a:rPr>
              <a:t>“Pareja” es una palabra que las personas usan para referirse a la persona con quien salen.</a:t>
            </a:r>
          </a:p>
          <a:p>
            <a:pPr algn="ctr"/>
            <a:endParaRPr lang="en-US" sz="3000" b="1" dirty="0">
              <a:latin typeface="Tahoma" panose="020B0604030504040204" pitchFamily="34" charset="0"/>
              <a:ea typeface="Tahoma" panose="020B0604030504040204" pitchFamily="34" charset="0"/>
              <a:cs typeface="Tahoma" panose="020B0604030504040204" pitchFamily="34" charset="0"/>
            </a:endParaRPr>
          </a:p>
          <a:p>
            <a:pPr algn="ctr"/>
            <a:r>
              <a:rPr lang="es-MX" sz="3000" b="1" i="0" strike="noStrike" cap="none" spc="0" baseline="0" dirty="0">
                <a:solidFill>
                  <a:srgbClr val="000000"/>
                </a:solidFill>
                <a:effectLst/>
                <a:latin typeface="Tahoma"/>
                <a:ea typeface="Tahoma"/>
                <a:cs typeface="Tahoma"/>
              </a:rPr>
              <a:t>Usted sabe mejor que nadie lo que quiere en una relación de pareja.</a:t>
            </a:r>
            <a:endParaRPr lang="en-US" sz="3000" b="1"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1289" y="0"/>
            <a:ext cx="2088777" cy="169433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a:off x="4758208" y="1147739"/>
            <a:ext cx="627531" cy="534296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rcRect r="38080"/>
          <a:stretch>
            <a:fillRect/>
          </a:stretch>
        </p:blipFill>
        <p:spPr>
          <a:xfrm>
            <a:off x="5653730" y="1350906"/>
            <a:ext cx="6259597" cy="5429610"/>
          </a:xfrm>
          <a:prstGeom prst="rect">
            <a:avLst/>
          </a:prstGeom>
        </p:spPr>
      </p:pic>
      <p:sp>
        <p:nvSpPr>
          <p:cNvPr id="11" name="Footer Placeholder 3">
            <a:extLst>
              <a:ext uri="{FF2B5EF4-FFF2-40B4-BE49-F238E27FC236}">
                <a16:creationId xmlns:a16="http://schemas.microsoft.com/office/drawing/2014/main" id="{10C28071-44D1-4D11-877A-0DAEBA31D9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Tree>
    <p:extLst>
      <p:ext uri="{BB962C8B-B14F-4D97-AF65-F5344CB8AC3E}">
        <p14:creationId xmlns:p14="http://schemas.microsoft.com/office/powerpoint/2010/main" val="377595139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1451" y="167007"/>
            <a:ext cx="9463189" cy="1325563"/>
          </a:xfrm>
        </p:spPr>
        <p:txBody>
          <a:bodyPr>
            <a:normAutofit/>
          </a:bodyPr>
          <a:lstStyle/>
          <a:p>
            <a:r>
              <a:rPr lang="es-MX" sz="5200" b="1" i="0" strike="noStrike" cap="none" spc="0" baseline="0">
                <a:solidFill>
                  <a:srgbClr val="000000"/>
                </a:solidFill>
                <a:effectLst/>
                <a:latin typeface="Tahoma"/>
                <a:ea typeface="Tahoma"/>
                <a:cs typeface="Tahoma"/>
              </a:rPr>
              <a:t>¿Cómo es su pareja?</a:t>
            </a:r>
            <a:endParaRPr lang="en-US" sz="5200" b="1">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0" y="1949"/>
            <a:ext cx="2088777" cy="1694330"/>
          </a:xfrm>
          <a:prstGeom prst="rect">
            <a:avLst/>
          </a:prstGeom>
        </p:spPr>
      </p:pic>
      <p:pic>
        <p:nvPicPr>
          <p:cNvPr id="7" name="Picture 3" descr="b1b7ac9a-f7a8-48a5-9f8b-68ef68ef28f5@namprd16"/>
          <p:cNvPicPr>
            <a:picLocks noChangeAspect="1" noChangeArrowheads="1"/>
          </p:cNvPicPr>
          <p:nvPr/>
        </p:nvPicPr>
        <p:blipFill>
          <a:blip r:embed="rId4">
            <a:extLst>
              <a:ext uri="{28A0092B-C50C-407E-A947-70E740481C1C}">
                <a14:useLocalDpi xmlns:a14="http://schemas.microsoft.com/office/drawing/2010/main" val="0"/>
              </a:ext>
            </a:extLst>
          </a:blip>
          <a:srcRect r="33568"/>
          <a:stretch>
            <a:fillRect/>
          </a:stretch>
        </p:blipFill>
        <p:spPr bwMode="auto">
          <a:xfrm>
            <a:off x="2922356" y="1458779"/>
            <a:ext cx="5921198" cy="4958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175657" y="1985554"/>
            <a:ext cx="2599509" cy="640080"/>
          </a:xfrm>
          <a:prstGeom prst="rect">
            <a:avLst/>
          </a:prstGeom>
          <a:noFill/>
        </p:spPr>
        <p:txBody>
          <a:bodyPr wrap="square" rtlCol="0">
            <a:spAutoFit/>
          </a:bodyPr>
          <a:lstStyle/>
          <a:p>
            <a:r>
              <a:rPr lang="es-MX" sz="3600" b="1" i="0" strike="noStrike" cap="none" spc="0" baseline="0">
                <a:solidFill>
                  <a:srgbClr val="000000"/>
                </a:solidFill>
                <a:effectLst/>
                <a:latin typeface="Tahoma"/>
                <a:ea typeface="Tahoma"/>
                <a:cs typeface="Tahoma"/>
              </a:rPr>
              <a:t>Cómica</a:t>
            </a:r>
            <a:endParaRPr lang="en-US" sz="3600" b="1">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1830977" y="3049106"/>
            <a:ext cx="2599509" cy="640080"/>
          </a:xfrm>
          <a:prstGeom prst="rect">
            <a:avLst/>
          </a:prstGeom>
          <a:noFill/>
        </p:spPr>
        <p:txBody>
          <a:bodyPr wrap="square" rtlCol="0">
            <a:spAutoFit/>
          </a:bodyPr>
          <a:lstStyle/>
          <a:p>
            <a:r>
              <a:rPr lang="es-MX" sz="3600" b="1" i="0" strike="noStrike" cap="none" spc="0" baseline="0">
                <a:solidFill>
                  <a:srgbClr val="000000"/>
                </a:solidFill>
                <a:effectLst/>
                <a:latin typeface="Tahoma"/>
                <a:ea typeface="Tahoma"/>
                <a:cs typeface="Tahoma"/>
              </a:rPr>
              <a:t>Amable</a:t>
            </a:r>
            <a:endParaRPr lang="en-US" sz="3600" b="1">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8930639" y="1447670"/>
            <a:ext cx="2765040" cy="646331"/>
          </a:xfrm>
          <a:prstGeom prst="rect">
            <a:avLst/>
          </a:prstGeom>
          <a:noFill/>
        </p:spPr>
        <p:txBody>
          <a:bodyPr wrap="square" rtlCol="0">
            <a:spAutoFit/>
          </a:bodyPr>
          <a:lstStyle/>
          <a:p>
            <a:r>
              <a:rPr lang="es-MX" sz="3600" b="1" i="0" strike="noStrike" cap="none" spc="0" baseline="0" dirty="0">
                <a:solidFill>
                  <a:srgbClr val="000000"/>
                </a:solidFill>
                <a:effectLst/>
                <a:latin typeface="Tahoma"/>
                <a:ea typeface="Tahoma"/>
                <a:cs typeface="Tahoma"/>
              </a:rPr>
              <a:t>Inteligente</a:t>
            </a:r>
            <a:endParaRPr lang="en-US" sz="3600" b="1" dirty="0">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8611733" y="2633740"/>
            <a:ext cx="2896497" cy="646331"/>
          </a:xfrm>
          <a:prstGeom prst="rect">
            <a:avLst/>
          </a:prstGeom>
          <a:noFill/>
        </p:spPr>
        <p:txBody>
          <a:bodyPr wrap="square" rtlCol="0">
            <a:spAutoFit/>
          </a:bodyPr>
          <a:lstStyle/>
          <a:p>
            <a:r>
              <a:rPr lang="es-MX" sz="3600" b="1" i="0" strike="noStrike" cap="none" spc="0" baseline="0" dirty="0">
                <a:solidFill>
                  <a:srgbClr val="000000"/>
                </a:solidFill>
                <a:effectLst/>
                <a:latin typeface="Tahoma"/>
                <a:ea typeface="Tahoma"/>
                <a:cs typeface="Tahoma"/>
              </a:rPr>
              <a:t>Bondadosa</a:t>
            </a:r>
            <a:endParaRPr lang="en-US" sz="3600" b="1" dirty="0">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1044388" y="4237561"/>
            <a:ext cx="2599509" cy="640080"/>
          </a:xfrm>
          <a:prstGeom prst="rect">
            <a:avLst/>
          </a:prstGeom>
          <a:noFill/>
        </p:spPr>
        <p:txBody>
          <a:bodyPr wrap="square" rtlCol="0">
            <a:spAutoFit/>
          </a:bodyPr>
          <a:lstStyle/>
          <a:p>
            <a:r>
              <a:rPr lang="es-MX" sz="3600" b="1" i="0" strike="noStrike" cap="none" spc="0" baseline="0">
                <a:solidFill>
                  <a:srgbClr val="000000"/>
                </a:solidFill>
                <a:effectLst/>
                <a:latin typeface="Tahoma"/>
                <a:ea typeface="Tahoma"/>
                <a:cs typeface="Tahoma"/>
              </a:rPr>
              <a:t>Divertida</a:t>
            </a:r>
            <a:endParaRPr lang="en-US" sz="3600" b="1">
              <a:latin typeface="Tahoma" panose="020B0604030504040204" pitchFamily="34" charset="0"/>
              <a:ea typeface="Tahoma" panose="020B0604030504040204" pitchFamily="34" charset="0"/>
              <a:cs typeface="Tahoma" panose="020B0604030504040204" pitchFamily="34" charset="0"/>
            </a:endParaRPr>
          </a:p>
        </p:txBody>
      </p:sp>
      <p:sp>
        <p:nvSpPr>
          <p:cNvPr id="13" name="TextBox 12"/>
          <p:cNvSpPr txBox="1"/>
          <p:nvPr/>
        </p:nvSpPr>
        <p:spPr>
          <a:xfrm>
            <a:off x="9096170" y="4076231"/>
            <a:ext cx="2599509" cy="640080"/>
          </a:xfrm>
          <a:prstGeom prst="rect">
            <a:avLst/>
          </a:prstGeom>
          <a:noFill/>
        </p:spPr>
        <p:txBody>
          <a:bodyPr wrap="square" rtlCol="0">
            <a:spAutoFit/>
          </a:bodyPr>
          <a:lstStyle/>
          <a:p>
            <a:r>
              <a:rPr lang="es-MX" sz="3600" b="1" i="0" strike="noStrike" cap="none" spc="0" baseline="0">
                <a:solidFill>
                  <a:srgbClr val="000000"/>
                </a:solidFill>
                <a:effectLst/>
                <a:latin typeface="Tahoma"/>
                <a:ea typeface="Tahoma"/>
                <a:cs typeface="Tahoma"/>
              </a:rPr>
              <a:t>Deportista</a:t>
            </a:r>
            <a:endParaRPr lang="en-US" sz="3600" b="1">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1666780" y="5590388"/>
            <a:ext cx="2599509" cy="640080"/>
          </a:xfrm>
          <a:prstGeom prst="rect">
            <a:avLst/>
          </a:prstGeom>
          <a:noFill/>
        </p:spPr>
        <p:txBody>
          <a:bodyPr wrap="square" rtlCol="0">
            <a:spAutoFit/>
          </a:bodyPr>
          <a:lstStyle/>
          <a:p>
            <a:r>
              <a:rPr lang="es-MX" sz="3600" b="1" i="0" strike="noStrike" cap="none" spc="0" baseline="0">
                <a:solidFill>
                  <a:srgbClr val="000000"/>
                </a:solidFill>
                <a:effectLst/>
                <a:latin typeface="Tahoma"/>
                <a:ea typeface="Tahoma"/>
                <a:cs typeface="Tahoma"/>
              </a:rPr>
              <a:t>Curiosa</a:t>
            </a:r>
            <a:endParaRPr lang="en-US" sz="3600" b="1">
              <a:latin typeface="Tahoma" panose="020B0604030504040204" pitchFamily="34" charset="0"/>
              <a:ea typeface="Tahoma" panose="020B0604030504040204" pitchFamily="34" charset="0"/>
              <a:cs typeface="Tahoma" panose="020B0604030504040204" pitchFamily="34" charset="0"/>
            </a:endParaRPr>
          </a:p>
        </p:txBody>
      </p:sp>
      <p:sp>
        <p:nvSpPr>
          <p:cNvPr id="15" name="TextBox 14"/>
          <p:cNvSpPr txBox="1"/>
          <p:nvPr/>
        </p:nvSpPr>
        <p:spPr>
          <a:xfrm>
            <a:off x="9592492" y="5507852"/>
            <a:ext cx="2599509" cy="640080"/>
          </a:xfrm>
          <a:prstGeom prst="rect">
            <a:avLst/>
          </a:prstGeom>
          <a:noFill/>
        </p:spPr>
        <p:txBody>
          <a:bodyPr wrap="square" rtlCol="0">
            <a:spAutoFit/>
          </a:bodyPr>
          <a:lstStyle/>
          <a:p>
            <a:r>
              <a:rPr lang="es-MX" sz="3600" b="1" i="0" strike="noStrike" cap="none" spc="0" baseline="0">
                <a:solidFill>
                  <a:srgbClr val="000000"/>
                </a:solidFill>
                <a:effectLst/>
                <a:latin typeface="Tahoma"/>
                <a:ea typeface="Tahoma"/>
                <a:cs typeface="Tahoma"/>
              </a:rPr>
              <a:t>Honesta</a:t>
            </a:r>
            <a:endParaRPr lang="en-US" sz="3600" b="1">
              <a:latin typeface="Tahoma" panose="020B0604030504040204" pitchFamily="34" charset="0"/>
              <a:ea typeface="Tahoma" panose="020B0604030504040204" pitchFamily="34" charset="0"/>
              <a:cs typeface="Tahoma" panose="020B0604030504040204" pitchFamily="34" charset="0"/>
            </a:endParaRPr>
          </a:p>
        </p:txBody>
      </p:sp>
      <p:sp>
        <p:nvSpPr>
          <p:cNvPr id="17" name="Footer Placeholder 3">
            <a:extLst>
              <a:ext uri="{FF2B5EF4-FFF2-40B4-BE49-F238E27FC236}">
                <a16:creationId xmlns:a16="http://schemas.microsoft.com/office/drawing/2014/main" id="{10C28071-44D1-4D11-877A-0DAEBA31D9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Tree>
    <p:extLst>
      <p:ext uri="{BB962C8B-B14F-4D97-AF65-F5344CB8AC3E}">
        <p14:creationId xmlns:p14="http://schemas.microsoft.com/office/powerpoint/2010/main" val="12602469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A8F5070-97FD-C142-8F11-F6DC71A912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64" y="0"/>
            <a:ext cx="12169608" cy="6858000"/>
          </a:xfrm>
          <a:prstGeom prst="rect">
            <a:avLst/>
          </a:prstGeom>
        </p:spPr>
      </p:pic>
      <p:pic>
        <p:nvPicPr>
          <p:cNvPr id="16" name="Picture 15">
            <a:extLst>
              <a:ext uri="{FF2B5EF4-FFF2-40B4-BE49-F238E27FC236}">
                <a16:creationId xmlns:a16="http://schemas.microsoft.com/office/drawing/2014/main" id="{0FCEC2D5-18FE-1942-AAC6-612C351135A5}"/>
              </a:ext>
            </a:extLst>
          </p:cNvPr>
          <p:cNvPicPr>
            <a:picLocks noChangeAspect="1"/>
          </p:cNvPicPr>
          <p:nvPr/>
        </p:nvPicPr>
        <p:blipFill>
          <a:blip r:embed="rId4">
            <a:extLst>
              <a:ext uri="{28A0092B-C50C-407E-A947-70E740481C1C}">
                <a14:useLocalDpi xmlns:a14="http://schemas.microsoft.com/office/drawing/2010/main" val="0"/>
              </a:ext>
            </a:extLst>
          </a:blip>
          <a:srcRect l="8705" t="16863" r="71400" b="47582"/>
          <a:stretch>
            <a:fillRect/>
          </a:stretch>
        </p:blipFill>
        <p:spPr>
          <a:xfrm>
            <a:off x="5767759" y="3271398"/>
            <a:ext cx="1983003" cy="1997692"/>
          </a:xfrm>
          <a:prstGeom prst="rect">
            <a:avLst/>
          </a:prstGeom>
        </p:spPr>
      </p:pic>
      <p:pic>
        <p:nvPicPr>
          <p:cNvPr id="17" name="Picture 16">
            <a:extLst>
              <a:ext uri="{FF2B5EF4-FFF2-40B4-BE49-F238E27FC236}">
                <a16:creationId xmlns:a16="http://schemas.microsoft.com/office/drawing/2014/main" id="{E1509FB8-B782-0A4F-8C70-EB68314B74A8}"/>
              </a:ext>
            </a:extLst>
          </p:cNvPr>
          <p:cNvPicPr>
            <a:picLocks noChangeAspect="1"/>
          </p:cNvPicPr>
          <p:nvPr/>
        </p:nvPicPr>
        <p:blipFill>
          <a:blip r:embed="rId4">
            <a:extLst>
              <a:ext uri="{28A0092B-C50C-407E-A947-70E740481C1C}">
                <a14:useLocalDpi xmlns:a14="http://schemas.microsoft.com/office/drawing/2010/main" val="0"/>
              </a:ext>
            </a:extLst>
          </a:blip>
          <a:srcRect l="35305" t="14053" r="46274" b="54575"/>
          <a:stretch>
            <a:fillRect/>
          </a:stretch>
        </p:blipFill>
        <p:spPr>
          <a:xfrm>
            <a:off x="6382382" y="1538884"/>
            <a:ext cx="1968870" cy="1890116"/>
          </a:xfrm>
          <a:prstGeom prst="rect">
            <a:avLst/>
          </a:prstGeom>
        </p:spPr>
      </p:pic>
      <p:pic>
        <p:nvPicPr>
          <p:cNvPr id="29" name="Picture 28">
            <a:extLst>
              <a:ext uri="{FF2B5EF4-FFF2-40B4-BE49-F238E27FC236}">
                <a16:creationId xmlns:a16="http://schemas.microsoft.com/office/drawing/2014/main" id="{55648734-0254-CC46-AE02-1E560AA1456C}"/>
              </a:ext>
            </a:extLst>
          </p:cNvPr>
          <p:cNvPicPr>
            <a:picLocks noChangeAspect="1"/>
          </p:cNvPicPr>
          <p:nvPr/>
        </p:nvPicPr>
        <p:blipFill>
          <a:blip r:embed="rId5">
            <a:extLst>
              <a:ext uri="{28A0092B-C50C-407E-A947-70E740481C1C}">
                <a14:useLocalDpi xmlns:a14="http://schemas.microsoft.com/office/drawing/2010/main" val="0"/>
              </a:ext>
            </a:extLst>
          </a:blip>
          <a:srcRect l="25737" r="21447"/>
          <a:stretch>
            <a:fillRect/>
          </a:stretch>
        </p:blipFill>
        <p:spPr>
          <a:xfrm>
            <a:off x="3713551" y="1934398"/>
            <a:ext cx="2146766" cy="2291139"/>
          </a:xfrm>
          <a:prstGeom prst="rect">
            <a:avLst/>
          </a:prstGeom>
        </p:spPr>
      </p:pic>
      <p:pic>
        <p:nvPicPr>
          <p:cNvPr id="30" name="Picture 29">
            <a:extLst>
              <a:ext uri="{FF2B5EF4-FFF2-40B4-BE49-F238E27FC236}">
                <a16:creationId xmlns:a16="http://schemas.microsoft.com/office/drawing/2014/main" id="{FD879E0C-CF5D-A245-9F45-747E35CF3950}"/>
              </a:ext>
            </a:extLst>
          </p:cNvPr>
          <p:cNvPicPr>
            <a:picLocks noChangeAspect="1"/>
          </p:cNvPicPr>
          <p:nvPr/>
        </p:nvPicPr>
        <p:blipFill>
          <a:blip r:embed="rId6">
            <a:extLst>
              <a:ext uri="{28A0092B-C50C-407E-A947-70E740481C1C}">
                <a14:useLocalDpi xmlns:a14="http://schemas.microsoft.com/office/drawing/2010/main" val="0"/>
              </a:ext>
            </a:extLst>
          </a:blip>
          <a:srcRect l="23884" t="2401" r="2915" b="19087"/>
          <a:stretch>
            <a:fillRect/>
          </a:stretch>
        </p:blipFill>
        <p:spPr>
          <a:xfrm>
            <a:off x="8098417" y="2855242"/>
            <a:ext cx="2601159" cy="1572604"/>
          </a:xfrm>
          <a:prstGeom prst="rect">
            <a:avLst/>
          </a:prstGeom>
        </p:spPr>
      </p:pic>
      <p:pic>
        <p:nvPicPr>
          <p:cNvPr id="31" name="Picture 30">
            <a:extLst>
              <a:ext uri="{FF2B5EF4-FFF2-40B4-BE49-F238E27FC236}">
                <a16:creationId xmlns:a16="http://schemas.microsoft.com/office/drawing/2014/main" id="{BB8C1367-196C-534F-89DE-E5BEF0F59C11}"/>
              </a:ext>
            </a:extLst>
          </p:cNvPr>
          <p:cNvPicPr>
            <a:picLocks noChangeAspect="1"/>
          </p:cNvPicPr>
          <p:nvPr/>
        </p:nvPicPr>
        <p:blipFill>
          <a:blip r:embed="rId7">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pic>
        <p:nvPicPr>
          <p:cNvPr id="32" name="Picture 2" descr="cdae504c-eb7a-44ef-9a85-7acc950b7752@namprd16">
            <a:extLst>
              <a:ext uri="{FF2B5EF4-FFF2-40B4-BE49-F238E27FC236}">
                <a16:creationId xmlns:a16="http://schemas.microsoft.com/office/drawing/2014/main" id="{EE52343E-8835-BC4B-9703-47DE8FD38CF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17710" t="19473" r="19813" b="1159"/>
          <a:stretch>
            <a:fillRect/>
          </a:stretch>
        </p:blipFill>
        <p:spPr bwMode="auto">
          <a:xfrm>
            <a:off x="2310649" y="1282182"/>
            <a:ext cx="7686779" cy="550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 name="Group 32">
            <a:extLst>
              <a:ext uri="{FF2B5EF4-FFF2-40B4-BE49-F238E27FC236}">
                <a16:creationId xmlns:a16="http://schemas.microsoft.com/office/drawing/2014/main" id="{F7B2AD33-31D1-7B46-AC47-772E05DC47BD}"/>
              </a:ext>
            </a:extLst>
          </p:cNvPr>
          <p:cNvGrpSpPr/>
          <p:nvPr/>
        </p:nvGrpSpPr>
        <p:grpSpPr>
          <a:xfrm>
            <a:off x="2143124" y="12080"/>
            <a:ext cx="8389686" cy="954107"/>
            <a:chOff x="2143124" y="12080"/>
            <a:chExt cx="8389686" cy="954107"/>
          </a:xfrm>
        </p:grpSpPr>
        <p:sp>
          <p:nvSpPr>
            <p:cNvPr id="34" name="Rectangle 33">
              <a:extLst>
                <a:ext uri="{FF2B5EF4-FFF2-40B4-BE49-F238E27FC236}">
                  <a16:creationId xmlns:a16="http://schemas.microsoft.com/office/drawing/2014/main" id="{68A32A20-C137-B640-AF0A-0A82483B6B4E}"/>
                </a:ext>
              </a:extLst>
            </p:cNvPr>
            <p:cNvSpPr/>
            <p:nvPr/>
          </p:nvSpPr>
          <p:spPr>
            <a:xfrm>
              <a:off x="2143125" y="114300"/>
              <a:ext cx="8258175" cy="752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4F726B2-57A8-B644-8DE3-50CF7D6801FE}"/>
                </a:ext>
              </a:extLst>
            </p:cNvPr>
            <p:cNvGrpSpPr/>
            <p:nvPr/>
          </p:nvGrpSpPr>
          <p:grpSpPr>
            <a:xfrm>
              <a:off x="2143124" y="12080"/>
              <a:ext cx="8389686" cy="954107"/>
              <a:chOff x="2143134" y="12080"/>
              <a:chExt cx="8121743" cy="954107"/>
            </a:xfrm>
          </p:grpSpPr>
          <p:sp>
            <p:nvSpPr>
              <p:cNvPr id="36" name="Rectangle 35">
                <a:extLst>
                  <a:ext uri="{FF2B5EF4-FFF2-40B4-BE49-F238E27FC236}">
                    <a16:creationId xmlns:a16="http://schemas.microsoft.com/office/drawing/2014/main" id="{BEEBA9D5-8814-9343-BE1B-55BA6A63F5C9}"/>
                  </a:ext>
                </a:extLst>
              </p:cNvPr>
              <p:cNvSpPr/>
              <p:nvPr/>
            </p:nvSpPr>
            <p:spPr>
              <a:xfrm>
                <a:off x="2143432" y="287468"/>
                <a:ext cx="8121445"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DF3AACF1-5602-6C43-8322-E63C04D66E0B}"/>
                  </a:ext>
                </a:extLst>
              </p:cNvPr>
              <p:cNvSpPr txBox="1"/>
              <p:nvPr/>
            </p:nvSpPr>
            <p:spPr>
              <a:xfrm>
                <a:off x="2143134" y="12080"/>
                <a:ext cx="6812179" cy="954107"/>
              </a:xfrm>
              <a:prstGeom prst="rect">
                <a:avLst/>
              </a:prstGeom>
              <a:noFill/>
            </p:spPr>
            <p:txBody>
              <a:bodyPr wrap="square" rtlCol="0">
                <a:spAutoFit/>
              </a:bodyPr>
              <a:lstStyle/>
              <a:p>
                <a:r>
                  <a:rPr lang="es-MX" sz="2800" b="0" i="0" strike="noStrike" cap="none" spc="0" baseline="0" dirty="0">
                    <a:solidFill>
                      <a:srgbClr val="000000"/>
                    </a:solidFill>
                    <a:effectLst/>
                    <a:latin typeface="Marvin Round" panose="02000000000000000000" pitchFamily="2" charset="0"/>
                    <a:ea typeface="Open Sans Extrabold"/>
                    <a:cs typeface="Open Sans Extrabold"/>
                  </a:rPr>
                  <a:t>Caja de herramientas para una sana relación</a:t>
                </a:r>
                <a:endParaRPr lang="en-US" sz="280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grpSp>
      <p:pic>
        <p:nvPicPr>
          <p:cNvPr id="38" name="Picture 2" descr="4f9d871a-7f42-41a6-9d44-2b32673f4a0e@namprd16">
            <a:extLst>
              <a:ext uri="{FF2B5EF4-FFF2-40B4-BE49-F238E27FC236}">
                <a16:creationId xmlns:a16="http://schemas.microsoft.com/office/drawing/2014/main" id="{A8FE31E0-846E-4E46-B60F-BBABBD8079D4}"/>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2030941" y="2908934"/>
            <a:ext cx="4077599" cy="229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447B77D3-2AF0-1941-BAC3-C2728FC61595}"/>
              </a:ext>
            </a:extLst>
          </p:cNvPr>
          <p:cNvPicPr>
            <a:picLocks noChangeAspect="1"/>
          </p:cNvPicPr>
          <p:nvPr/>
        </p:nvPicPr>
        <p:blipFill>
          <a:blip r:embed="rId4">
            <a:extLst>
              <a:ext uri="{28A0092B-C50C-407E-A947-70E740481C1C}">
                <a14:useLocalDpi xmlns:a14="http://schemas.microsoft.com/office/drawing/2010/main" val="0"/>
              </a:ext>
            </a:extLst>
          </a:blip>
          <a:srcRect l="35305" t="14053" r="46274" b="54575"/>
          <a:stretch>
            <a:fillRect/>
          </a:stretch>
        </p:blipFill>
        <p:spPr>
          <a:xfrm>
            <a:off x="5592573" y="3415763"/>
            <a:ext cx="2365990" cy="2271351"/>
          </a:xfrm>
          <a:prstGeom prst="rect">
            <a:avLst/>
          </a:prstGeom>
        </p:spPr>
      </p:pic>
      <p:pic>
        <p:nvPicPr>
          <p:cNvPr id="40" name="Picture 39">
            <a:extLst>
              <a:ext uri="{FF2B5EF4-FFF2-40B4-BE49-F238E27FC236}">
                <a16:creationId xmlns:a16="http://schemas.microsoft.com/office/drawing/2014/main" id="{139331E5-DFB7-F04D-AF47-6C17CBD0D92F}"/>
              </a:ext>
            </a:extLst>
          </p:cNvPr>
          <p:cNvPicPr>
            <a:picLocks noChangeAspect="1"/>
          </p:cNvPicPr>
          <p:nvPr/>
        </p:nvPicPr>
        <p:blipFill>
          <a:blip r:embed="rId10"/>
          <a:srcRect l="30764" t="37367" r="39395" b="21543"/>
          <a:stretch>
            <a:fillRect/>
          </a:stretch>
        </p:blipFill>
        <p:spPr>
          <a:xfrm>
            <a:off x="4121583" y="1237298"/>
            <a:ext cx="3313076" cy="2576836"/>
          </a:xfrm>
          <a:prstGeom prst="rect">
            <a:avLst/>
          </a:prstGeom>
        </p:spPr>
      </p:pic>
      <p:pic>
        <p:nvPicPr>
          <p:cNvPr id="41" name="Picture 40">
            <a:extLst>
              <a:ext uri="{FF2B5EF4-FFF2-40B4-BE49-F238E27FC236}">
                <a16:creationId xmlns:a16="http://schemas.microsoft.com/office/drawing/2014/main" id="{4911F567-3F76-4342-B494-708831534B92}"/>
              </a:ext>
            </a:extLst>
          </p:cNvPr>
          <p:cNvPicPr>
            <a:picLocks noChangeAspect="1"/>
          </p:cNvPicPr>
          <p:nvPr/>
        </p:nvPicPr>
        <p:blipFill>
          <a:blip r:embed="rId11"/>
          <a:srcRect l="21744"/>
          <a:stretch>
            <a:fillRect/>
          </a:stretch>
        </p:blipFill>
        <p:spPr>
          <a:xfrm>
            <a:off x="7943023" y="2776932"/>
            <a:ext cx="2890208" cy="2086207"/>
          </a:xfrm>
          <a:prstGeom prst="rect">
            <a:avLst/>
          </a:prstGeom>
        </p:spPr>
      </p:pic>
      <p:sp>
        <p:nvSpPr>
          <p:cNvPr id="42" name="Footer Placeholder 3">
            <a:extLst>
              <a:ext uri="{FF2B5EF4-FFF2-40B4-BE49-F238E27FC236}">
                <a16:creationId xmlns:a16="http://schemas.microsoft.com/office/drawing/2014/main" id="{6A126C3E-9040-854F-B192-F0503D67779F}"/>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375715175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2886" y="1567125"/>
            <a:ext cx="8826357" cy="4975308"/>
          </a:xfrm>
          <a:prstGeom prst="rect">
            <a:avLst/>
          </a:prstGeom>
        </p:spPr>
      </p:pic>
      <p:sp>
        <p:nvSpPr>
          <p:cNvPr id="2" name="Title 1"/>
          <p:cNvSpPr>
            <a:spLocks noGrp="1"/>
          </p:cNvSpPr>
          <p:nvPr>
            <p:ph type="title"/>
          </p:nvPr>
        </p:nvSpPr>
        <p:spPr>
          <a:xfrm>
            <a:off x="651164" y="278562"/>
            <a:ext cx="10875817" cy="933141"/>
          </a:xfrm>
        </p:spPr>
        <p:txBody>
          <a:bodyPr>
            <a:normAutofit/>
          </a:bodyPr>
          <a:lstStyle/>
          <a:p>
            <a:pPr algn="ctr"/>
            <a:r>
              <a:rPr lang="es-MX" sz="4000" b="1" i="0" strike="noStrike" cap="none" spc="0" baseline="0" dirty="0">
                <a:solidFill>
                  <a:srgbClr val="000000"/>
                </a:solidFill>
                <a:effectLst/>
                <a:latin typeface="Tahoma"/>
                <a:ea typeface="Tahoma"/>
                <a:cs typeface="Tahoma"/>
              </a:rPr>
              <a:t>¿Cómo se siente al estar con ella? </a:t>
            </a:r>
            <a:endParaRPr lang="en-US" sz="4000" b="1" strike="sngStrike"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rcRect l="4832" t="6144" r="78000" b="69150"/>
          <a:stretch>
            <a:fillRect/>
          </a:stretch>
        </p:blipFill>
        <p:spPr>
          <a:xfrm>
            <a:off x="-11289" y="0"/>
            <a:ext cx="2088777" cy="169433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493" y="2038793"/>
            <a:ext cx="6356357" cy="3582999"/>
          </a:xfrm>
          <a:prstGeom prst="rect">
            <a:avLst/>
          </a:prstGeom>
        </p:spPr>
      </p:pic>
      <p:pic>
        <p:nvPicPr>
          <p:cNvPr id="10" name="Picture 9"/>
          <p:cNvPicPr>
            <a:picLocks noChangeAspect="1"/>
          </p:cNvPicPr>
          <p:nvPr/>
        </p:nvPicPr>
        <p:blipFill>
          <a:blip r:embed="rId6"/>
          <a:srcRect r="74422" b="53313"/>
          <a:stretch>
            <a:fillRect/>
          </a:stretch>
        </p:blipFill>
        <p:spPr>
          <a:xfrm>
            <a:off x="8114895" y="2136461"/>
            <a:ext cx="2418278" cy="2486059"/>
          </a:xfrm>
          <a:prstGeom prst="rect">
            <a:avLst/>
          </a:prstGeom>
        </p:spPr>
      </p:pic>
      <p:sp>
        <p:nvSpPr>
          <p:cNvPr id="11" name="Heart 10"/>
          <p:cNvSpPr/>
          <p:nvPr/>
        </p:nvSpPr>
        <p:spPr>
          <a:xfrm>
            <a:off x="4309633" y="1383935"/>
            <a:ext cx="783772" cy="849504"/>
          </a:xfrm>
          <a:prstGeom prst="hear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eart 11"/>
          <p:cNvSpPr/>
          <p:nvPr/>
        </p:nvSpPr>
        <p:spPr>
          <a:xfrm>
            <a:off x="2077488" y="4772288"/>
            <a:ext cx="783772" cy="849504"/>
          </a:xfrm>
          <a:prstGeom prst="hear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art 12"/>
          <p:cNvSpPr/>
          <p:nvPr/>
        </p:nvSpPr>
        <p:spPr>
          <a:xfrm>
            <a:off x="9584277" y="5098579"/>
            <a:ext cx="783772" cy="849504"/>
          </a:xfrm>
          <a:prstGeom prst="hear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3">
            <a:extLst>
              <a:ext uri="{FF2B5EF4-FFF2-40B4-BE49-F238E27FC236}">
                <a16:creationId xmlns:a16="http://schemas.microsoft.com/office/drawing/2014/main" id="{10C28071-44D1-4D11-877A-0DAEBA31D9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rcRect l="37147" t="37681" r="37800" b="44734"/>
          <a:stretch>
            <a:fillRect/>
          </a:stretch>
        </p:blipFill>
        <p:spPr>
          <a:xfrm>
            <a:off x="10532810" y="263084"/>
            <a:ext cx="1370700" cy="542321"/>
          </a:xfrm>
          <a:prstGeom prst="rect">
            <a:avLst/>
          </a:prstGeom>
        </p:spPr>
      </p:pic>
      <p:sp>
        <p:nvSpPr>
          <p:cNvPr id="3" name="TextBox 2">
            <a:extLst>
              <a:ext uri="{FF2B5EF4-FFF2-40B4-BE49-F238E27FC236}">
                <a16:creationId xmlns:a16="http://schemas.microsoft.com/office/drawing/2014/main" id="{E127BE03-EE6E-81E5-AEE2-A8C893DEF877}"/>
              </a:ext>
            </a:extLst>
          </p:cNvPr>
          <p:cNvSpPr txBox="1"/>
          <p:nvPr/>
        </p:nvSpPr>
        <p:spPr>
          <a:xfrm>
            <a:off x="889263" y="3468203"/>
            <a:ext cx="1228299" cy="461665"/>
          </a:xfrm>
          <a:prstGeom prst="rect">
            <a:avLst/>
          </a:prstGeom>
          <a:noFill/>
        </p:spPr>
        <p:txBody>
          <a:bodyPr wrap="square" rtlCol="0">
            <a:spAutoFit/>
          </a:bodyPr>
          <a:lstStyle/>
          <a:p>
            <a:r>
              <a:rPr lang="en-US" sz="2400" dirty="0"/>
              <a:t>SEGURO</a:t>
            </a:r>
          </a:p>
        </p:txBody>
      </p:sp>
    </p:spTree>
    <p:extLst>
      <p:ext uri="{BB962C8B-B14F-4D97-AF65-F5344CB8AC3E}">
        <p14:creationId xmlns:p14="http://schemas.microsoft.com/office/powerpoint/2010/main" val="32030537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9597" y="493998"/>
            <a:ext cx="9279079" cy="921870"/>
          </a:xfrm>
        </p:spPr>
        <p:txBody>
          <a:bodyPr>
            <a:normAutofit/>
          </a:bodyPr>
          <a:lstStyle/>
          <a:p>
            <a:r>
              <a:rPr lang="es-MX" sz="5400" b="1" i="0" strike="noStrike" cap="none" spc="0" baseline="0">
                <a:solidFill>
                  <a:srgbClr val="000000"/>
                </a:solidFill>
                <a:effectLst/>
                <a:latin typeface="Tahoma"/>
                <a:ea typeface="Tahoma"/>
                <a:cs typeface="Tahoma"/>
              </a:rPr>
              <a:t>¿Qué le interesa a ella?</a:t>
            </a:r>
            <a:endParaRPr lang="en-US" sz="5400" b="1">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1289" y="0"/>
            <a:ext cx="2088777" cy="169433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709" y="1908168"/>
            <a:ext cx="7742158" cy="4252479"/>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9174" y="4241762"/>
            <a:ext cx="4302917" cy="2421737"/>
          </a:xfrm>
          <a:prstGeom prst="rect">
            <a:avLst/>
          </a:prstGeom>
        </p:spPr>
      </p:pic>
      <p:pic>
        <p:nvPicPr>
          <p:cNvPr id="13" name="Picture 12"/>
          <p:cNvPicPr>
            <a:picLocks noChangeAspect="1"/>
          </p:cNvPicPr>
          <p:nvPr/>
        </p:nvPicPr>
        <p:blipFill>
          <a:blip r:embed="rId6"/>
          <a:stretch>
            <a:fillRect/>
          </a:stretch>
        </p:blipFill>
        <p:spPr>
          <a:xfrm>
            <a:off x="7615449" y="1257400"/>
            <a:ext cx="3047455" cy="1872008"/>
          </a:xfrm>
          <a:prstGeom prst="rect">
            <a:avLst/>
          </a:prstGeom>
        </p:spPr>
      </p:pic>
      <p:pic>
        <p:nvPicPr>
          <p:cNvPr id="15" name="Picture 3" descr="aee80785-a666-48cd-9ce1-9fab74e331f4@namprd16"/>
          <p:cNvPicPr>
            <a:picLocks noChangeAspect="1" noChangeArrowheads="1"/>
          </p:cNvPicPr>
          <p:nvPr/>
        </p:nvPicPr>
        <p:blipFill>
          <a:blip r:embed="rId7">
            <a:extLst>
              <a:ext uri="{28A0092B-C50C-407E-A947-70E740481C1C}">
                <a14:useLocalDpi xmlns:a14="http://schemas.microsoft.com/office/drawing/2010/main" val="0"/>
              </a:ext>
            </a:extLst>
          </a:blip>
          <a:srcRect l="28865" r="27914"/>
          <a:stretch>
            <a:fillRect/>
          </a:stretch>
        </p:blipFill>
        <p:spPr bwMode="auto">
          <a:xfrm>
            <a:off x="9103972" y="2257387"/>
            <a:ext cx="3043647"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9539786" y="4124196"/>
            <a:ext cx="2359638" cy="338554"/>
          </a:xfrm>
          <a:prstGeom prst="rect">
            <a:avLst/>
          </a:prstGeom>
          <a:noFill/>
        </p:spPr>
        <p:txBody>
          <a:bodyPr wrap="square" rtlCol="0">
            <a:spAutoFit/>
          </a:bodyPr>
          <a:lstStyle/>
          <a:p>
            <a:r>
              <a:rPr lang="es-MX" sz="1600" b="0" i="0" strike="noStrike" cap="none" spc="0" baseline="0" dirty="0">
                <a:solidFill>
                  <a:srgbClr val="000000"/>
                </a:solidFill>
                <a:effectLst/>
                <a:latin typeface="Tahoma"/>
                <a:ea typeface="Tahoma"/>
                <a:cs typeface="Tahoma"/>
              </a:rPr>
              <a:t>¡Grupo de autodefensa!</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14" name="Footer Placeholder 3">
            <a:extLst>
              <a:ext uri="{FF2B5EF4-FFF2-40B4-BE49-F238E27FC236}">
                <a16:creationId xmlns:a16="http://schemas.microsoft.com/office/drawing/2014/main" id="{10C28071-44D1-4D11-877A-0DAEBA31D9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rcRect l="37147" t="37681" r="37800" b="44734"/>
          <a:stretch>
            <a:fillRect/>
          </a:stretch>
        </p:blipFill>
        <p:spPr>
          <a:xfrm>
            <a:off x="10528725" y="222838"/>
            <a:ext cx="1370700" cy="542321"/>
          </a:xfrm>
          <a:prstGeom prst="rect">
            <a:avLst/>
          </a:prstGeom>
        </p:spPr>
      </p:pic>
    </p:spTree>
    <p:extLst>
      <p:ext uri="{BB962C8B-B14F-4D97-AF65-F5344CB8AC3E}">
        <p14:creationId xmlns:p14="http://schemas.microsoft.com/office/powerpoint/2010/main" val="125840890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4" y="-17579"/>
            <a:ext cx="12166314" cy="6858000"/>
          </a:xfrm>
          <a:prstGeom prst="rect">
            <a:avLst/>
          </a:prstGeom>
        </p:spPr>
      </p:pic>
      <p:sp>
        <p:nvSpPr>
          <p:cNvPr id="10" name="TextBox 9"/>
          <p:cNvSpPr txBox="1"/>
          <p:nvPr/>
        </p:nvSpPr>
        <p:spPr>
          <a:xfrm>
            <a:off x="7973557" y="1184079"/>
            <a:ext cx="3818109" cy="944880"/>
          </a:xfrm>
          <a:prstGeom prst="rect">
            <a:avLst/>
          </a:prstGeom>
          <a:noFill/>
        </p:spPr>
        <p:txBody>
          <a:bodyPr wrap="square" rtlCol="0">
            <a:spAutoFit/>
          </a:bodyPr>
          <a:lstStyle/>
          <a:p>
            <a:pPr algn="ctr"/>
            <a:r>
              <a:rPr lang="es-MX" sz="2800" b="0" i="0" strike="noStrike" cap="none" spc="0" baseline="0" dirty="0">
                <a:solidFill>
                  <a:srgbClr val="000000"/>
                </a:solidFill>
                <a:effectLst/>
                <a:latin typeface="Tahoma"/>
                <a:ea typeface="Tahoma"/>
                <a:cs typeface="Tahoma"/>
              </a:rPr>
              <a:t>Con quién nunca está bien salir</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3898921" y="2257477"/>
            <a:ext cx="4224990" cy="944880"/>
          </a:xfrm>
          <a:prstGeom prst="rect">
            <a:avLst/>
          </a:prstGeom>
          <a:noFill/>
        </p:spPr>
        <p:txBody>
          <a:bodyPr wrap="square" rtlCol="0">
            <a:spAutoFit/>
          </a:bodyPr>
          <a:lstStyle/>
          <a:p>
            <a:pPr algn="ctr"/>
            <a:r>
              <a:rPr lang="es-MX" sz="2800" b="0" i="0" strike="noStrike" cap="none" spc="0" baseline="0" dirty="0">
                <a:solidFill>
                  <a:srgbClr val="000000"/>
                </a:solidFill>
                <a:effectLst/>
                <a:latin typeface="Tahoma"/>
                <a:ea typeface="Tahoma"/>
                <a:cs typeface="Tahoma"/>
              </a:rPr>
              <a:t>Cómo conocer a alguien con quien salir</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4068090" y="4771076"/>
            <a:ext cx="2632961" cy="944880"/>
          </a:xfrm>
          <a:prstGeom prst="rect">
            <a:avLst/>
          </a:prstGeom>
          <a:noFill/>
        </p:spPr>
        <p:txBody>
          <a:bodyPr wrap="square" rtlCol="0">
            <a:spAutoFit/>
          </a:bodyPr>
          <a:lstStyle/>
          <a:p>
            <a:pPr algn="ctr"/>
            <a:r>
              <a:rPr lang="es-MX" sz="2800" b="0" i="0" strike="noStrike" cap="none" spc="0" baseline="0" dirty="0">
                <a:solidFill>
                  <a:srgbClr val="000000"/>
                </a:solidFill>
                <a:effectLst/>
                <a:latin typeface="Tahoma"/>
                <a:ea typeface="Tahoma"/>
                <a:cs typeface="Tahoma"/>
              </a:rPr>
              <a:t>La pareja de sus sueños</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13" name="TextBox 12"/>
          <p:cNvSpPr txBox="1"/>
          <p:nvPr/>
        </p:nvSpPr>
        <p:spPr>
          <a:xfrm>
            <a:off x="4068090" y="3625135"/>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Descanso para el cerebro</a:t>
            </a:r>
            <a:endParaRPr lang="en-US" sz="2800">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8874822" y="5057824"/>
            <a:ext cx="3422439" cy="1384995"/>
          </a:xfrm>
          <a:prstGeom prst="rect">
            <a:avLst/>
          </a:prstGeom>
          <a:noFill/>
        </p:spPr>
        <p:txBody>
          <a:bodyPr wrap="square" rtlCol="0">
            <a:spAutoFit/>
          </a:bodyPr>
          <a:lstStyle/>
          <a:p>
            <a:pPr algn="ctr"/>
            <a:r>
              <a:rPr lang="es-MX" sz="2800" b="0" i="0" strike="noStrike" cap="none" spc="0" baseline="0" dirty="0">
                <a:solidFill>
                  <a:srgbClr val="000000"/>
                </a:solidFill>
                <a:effectLst/>
                <a:latin typeface="Tahoma"/>
                <a:ea typeface="Tahoma"/>
                <a:cs typeface="Tahoma"/>
              </a:rPr>
              <a:t>Charla sobre la pareja de sus sueños</a:t>
            </a:r>
          </a:p>
        </p:txBody>
      </p:sp>
      <p:grpSp>
        <p:nvGrpSpPr>
          <p:cNvPr id="2" name="Group 1"/>
          <p:cNvGrpSpPr/>
          <p:nvPr/>
        </p:nvGrpSpPr>
        <p:grpSpPr>
          <a:xfrm>
            <a:off x="6541563" y="696530"/>
            <a:ext cx="1383237" cy="1474906"/>
            <a:chOff x="4359964" y="1213878"/>
            <a:chExt cx="2953783" cy="3699400"/>
          </a:xfrm>
        </p:grpSpPr>
        <p:pic>
          <p:nvPicPr>
            <p:cNvPr id="16" name="Picture 2" descr="0bbb44de-9886-4065-8811-8890dda3c929@namprd16"/>
            <p:cNvPicPr>
              <a:picLocks noChangeAspect="1" noChangeArrowheads="1"/>
            </p:cNvPicPr>
            <p:nvPr/>
          </p:nvPicPr>
          <p:blipFill>
            <a:blip r:embed="rId4">
              <a:extLst>
                <a:ext uri="{28A0092B-C50C-407E-A947-70E740481C1C}">
                  <a14:useLocalDpi xmlns:a14="http://schemas.microsoft.com/office/drawing/2010/main" val="0"/>
                </a:ext>
              </a:extLst>
            </a:blip>
            <a:srcRect l="55572"/>
            <a:stretch>
              <a:fillRect/>
            </a:stretch>
          </p:blipFill>
          <p:spPr bwMode="auto">
            <a:xfrm>
              <a:off x="4359964" y="1213878"/>
              <a:ext cx="2953783" cy="369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rcRect l="7105" t="24006" r="50548" b="19076"/>
            <a:stretch>
              <a:fillRect/>
            </a:stretch>
          </p:blipFill>
          <p:spPr>
            <a:xfrm>
              <a:off x="4464079" y="1783966"/>
              <a:ext cx="2613415" cy="2415715"/>
            </a:xfrm>
            <a:prstGeom prst="rect">
              <a:avLst/>
            </a:prstGeom>
          </p:spPr>
        </p:pic>
      </p:grpSp>
      <p:grpSp>
        <p:nvGrpSpPr>
          <p:cNvPr id="3" name="Group 2"/>
          <p:cNvGrpSpPr/>
          <p:nvPr/>
        </p:nvGrpSpPr>
        <p:grpSpPr>
          <a:xfrm>
            <a:off x="2031537" y="1976131"/>
            <a:ext cx="2379051" cy="1321667"/>
            <a:chOff x="5174060" y="1412441"/>
            <a:chExt cx="8352897" cy="4857313"/>
          </a:xfrm>
        </p:grpSpPr>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74060" y="1561330"/>
              <a:ext cx="8352897" cy="4708424"/>
            </a:xfrm>
            <a:prstGeom prst="rect">
              <a:avLst/>
            </a:prstGeom>
          </p:spPr>
        </p:pic>
        <p:sp>
          <p:nvSpPr>
            <p:cNvPr id="19" name="Oval 18"/>
            <p:cNvSpPr/>
            <p:nvPr/>
          </p:nvSpPr>
          <p:spPr>
            <a:xfrm>
              <a:off x="6567852" y="1412441"/>
              <a:ext cx="4736846" cy="4503304"/>
            </a:xfrm>
            <a:prstGeom prst="ellipse">
              <a:avLst/>
            </a:prstGeom>
            <a:noFill/>
            <a:ln w="1682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19"/>
          <p:cNvPicPr>
            <a:picLocks noChangeAspect="1"/>
          </p:cNvPicPr>
          <p:nvPr/>
        </p:nvPicPr>
        <p:blipFill>
          <a:blip r:embed="rId7"/>
          <a:stretch>
            <a:fillRect/>
          </a:stretch>
        </p:blipFill>
        <p:spPr>
          <a:xfrm>
            <a:off x="2374035" y="3356829"/>
            <a:ext cx="1694056" cy="1186374"/>
          </a:xfrm>
          <a:prstGeom prst="rect">
            <a:avLst/>
          </a:prstGeom>
        </p:spPr>
      </p:pic>
      <p:pic>
        <p:nvPicPr>
          <p:cNvPr id="21" name="Picture 3" descr="b1b7ac9a-f7a8-48a5-9f8b-68ef68ef28f5@namprd16"/>
          <p:cNvPicPr>
            <a:picLocks noChangeAspect="1" noChangeArrowheads="1"/>
          </p:cNvPicPr>
          <p:nvPr/>
        </p:nvPicPr>
        <p:blipFill>
          <a:blip r:embed="rId8">
            <a:extLst>
              <a:ext uri="{28A0092B-C50C-407E-A947-70E740481C1C}">
                <a14:useLocalDpi xmlns:a14="http://schemas.microsoft.com/office/drawing/2010/main" val="0"/>
              </a:ext>
            </a:extLst>
          </a:blip>
          <a:srcRect r="33568"/>
          <a:stretch>
            <a:fillRect/>
          </a:stretch>
        </p:blipFill>
        <p:spPr bwMode="auto">
          <a:xfrm>
            <a:off x="2374035" y="4543203"/>
            <a:ext cx="1535812" cy="128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p:nvPr/>
        </p:nvGrpSpPr>
        <p:grpSpPr>
          <a:xfrm>
            <a:off x="6497554" y="5072834"/>
            <a:ext cx="2532397" cy="2217071"/>
            <a:chOff x="6028507" y="4323874"/>
            <a:chExt cx="3595774" cy="3187493"/>
          </a:xfrm>
        </p:grpSpPr>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rcRect t="4183" r="67947" b="43399"/>
            <a:stretch>
              <a:fillRect/>
            </a:stretch>
          </p:blipFill>
          <p:spPr>
            <a:xfrm>
              <a:off x="6028507" y="4588676"/>
              <a:ext cx="1735526" cy="1599876"/>
            </a:xfrm>
            <a:prstGeom prst="rect">
              <a:avLst/>
            </a:prstGeom>
          </p:spPr>
        </p:pic>
        <p:pic>
          <p:nvPicPr>
            <p:cNvPr id="23" name="Picture 22"/>
            <p:cNvPicPr>
              <a:picLocks noChangeAspect="1"/>
            </p:cNvPicPr>
            <p:nvPr/>
          </p:nvPicPr>
          <p:blipFill>
            <a:blip r:embed="rId10">
              <a:extLst>
                <a:ext uri="{28A0092B-C50C-407E-A947-70E740481C1C}">
                  <a14:useLocalDpi xmlns:a14="http://schemas.microsoft.com/office/drawing/2010/main" val="0"/>
                </a:ext>
              </a:extLst>
            </a:blip>
            <a:srcRect l="18661" r="46352"/>
            <a:stretch>
              <a:fillRect/>
            </a:stretch>
          </p:blipFill>
          <p:spPr>
            <a:xfrm>
              <a:off x="7645840" y="4323874"/>
              <a:ext cx="1978441" cy="3187493"/>
            </a:xfrm>
            <a:prstGeom prst="rect">
              <a:avLst/>
            </a:prstGeom>
          </p:spPr>
        </p:pic>
      </p:grpSp>
      <p:pic>
        <p:nvPicPr>
          <p:cNvPr id="26" name="Picture 25"/>
          <p:cNvPicPr>
            <a:picLocks noChangeAspect="1"/>
          </p:cNvPicPr>
          <p:nvPr/>
        </p:nvPicPr>
        <p:blipFill>
          <a:blip r:embed="rId11"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27" name="TextBox 26">
            <a:extLst>
              <a:ext uri="{FF2B5EF4-FFF2-40B4-BE49-F238E27FC236}">
                <a16:creationId xmlns:a16="http://schemas.microsoft.com/office/drawing/2014/main" id="{6C5C0D7B-9649-CA4F-92FF-238F94435099}"/>
              </a:ext>
            </a:extLst>
          </p:cNvPr>
          <p:cNvSpPr txBox="1"/>
          <p:nvPr/>
        </p:nvSpPr>
        <p:spPr>
          <a:xfrm>
            <a:off x="7856184" y="5976804"/>
            <a:ext cx="992179" cy="369332"/>
          </a:xfrm>
          <a:prstGeom prst="rect">
            <a:avLst/>
          </a:prstGeom>
          <a:solidFill>
            <a:schemeClr val="bg1"/>
          </a:solidFill>
        </p:spPr>
        <p:txBody>
          <a:bodyPr wrap="square" rtlCol="0">
            <a:spAutoFit/>
          </a:bodyPr>
          <a:lstStyle/>
          <a:p>
            <a:r>
              <a:rPr lang="en-US" dirty="0"/>
              <a:t>SEGURO</a:t>
            </a:r>
          </a:p>
        </p:txBody>
      </p:sp>
      <p:sp>
        <p:nvSpPr>
          <p:cNvPr id="28" name="Footer Placeholder 3">
            <a:extLst>
              <a:ext uri="{FF2B5EF4-FFF2-40B4-BE49-F238E27FC236}">
                <a16:creationId xmlns:a16="http://schemas.microsoft.com/office/drawing/2014/main" id="{586191DA-6EC7-934F-BF1F-0F8D7BC5173A}"/>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sp>
        <p:nvSpPr>
          <p:cNvPr id="29" name="TextBox 28">
            <a:extLst>
              <a:ext uri="{FF2B5EF4-FFF2-40B4-BE49-F238E27FC236}">
                <a16:creationId xmlns:a16="http://schemas.microsoft.com/office/drawing/2014/main" id="{B41B229B-BB37-3F4B-A5EA-D0AE47BFEA9D}"/>
              </a:ext>
            </a:extLst>
          </p:cNvPr>
          <p:cNvSpPr txBox="1"/>
          <p:nvPr/>
        </p:nvSpPr>
        <p:spPr>
          <a:xfrm>
            <a:off x="1813716" y="139339"/>
            <a:ext cx="4600073" cy="646331"/>
          </a:xfrm>
          <a:prstGeom prst="rect">
            <a:avLst/>
          </a:prstGeom>
          <a:solidFill>
            <a:schemeClr val="bg1"/>
          </a:solidFill>
        </p:spPr>
        <p:txBody>
          <a:bodyPr wrap="square">
            <a:spAutoFit/>
          </a:bodyPr>
          <a:lstStyle/>
          <a:p>
            <a:r>
              <a:rPr lang="es-MX" sz="3600" b="1" dirty="0">
                <a:latin typeface="Marvin Round" panose="02000000000000000000" pitchFamily="2" charset="0"/>
              </a:rPr>
              <a:t>LA CLASE DE HOY</a:t>
            </a:r>
          </a:p>
        </p:txBody>
      </p:sp>
    </p:spTree>
    <p:extLst>
      <p:ext uri="{BB962C8B-B14F-4D97-AF65-F5344CB8AC3E}">
        <p14:creationId xmlns:p14="http://schemas.microsoft.com/office/powerpoint/2010/main" val="37153208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3318" y="138168"/>
            <a:ext cx="7386343" cy="1146906"/>
          </a:xfrm>
        </p:spPr>
        <p:txBody>
          <a:bodyPr>
            <a:normAutofit fontScale="90000"/>
          </a:bodyPr>
          <a:lstStyle/>
          <a:p>
            <a:pPr algn="ctr"/>
            <a:r>
              <a:rPr lang="es-MX" sz="5200" b="1" i="0" strike="noStrike" cap="none" spc="0" baseline="0" dirty="0">
                <a:solidFill>
                  <a:srgbClr val="000000"/>
                </a:solidFill>
                <a:effectLst/>
                <a:latin typeface="Tahoma"/>
                <a:ea typeface="Tahoma"/>
                <a:cs typeface="Tahoma"/>
              </a:rPr>
              <a:t>Charla sobre la pareja de sus sueños</a:t>
            </a:r>
            <a:endParaRPr lang="en-US" sz="5200" b="1" dirty="0">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196799" y="1505498"/>
            <a:ext cx="4752753" cy="4524315"/>
          </a:xfrm>
          <a:prstGeom prst="rect">
            <a:avLst/>
          </a:prstGeom>
        </p:spPr>
        <p:txBody>
          <a:bodyPr wrap="square">
            <a:spAutoFit/>
          </a:bodyPr>
          <a:lstStyle/>
          <a:p>
            <a:pPr algn="ctr"/>
            <a:r>
              <a:rPr lang="es-MX" sz="2400" b="1" i="0" strike="noStrike" cap="none" spc="0" baseline="0" dirty="0">
                <a:solidFill>
                  <a:srgbClr val="000000"/>
                </a:solidFill>
                <a:effectLst/>
                <a:latin typeface="Tahoma"/>
                <a:ea typeface="Tahoma"/>
                <a:cs typeface="Tahoma"/>
              </a:rPr>
              <a:t>¡Esto no es una lista de verificación para salir con alguien!</a:t>
            </a:r>
          </a:p>
          <a:p>
            <a:pPr algn="ctr"/>
            <a:endParaRPr lang="en-US" sz="2400" b="1" dirty="0">
              <a:latin typeface="Tahoma" panose="020B0604030504040204" pitchFamily="34" charset="0"/>
              <a:ea typeface="Tahoma" panose="020B0604030504040204" pitchFamily="34" charset="0"/>
              <a:cs typeface="Tahoma" panose="020B0604030504040204" pitchFamily="34" charset="0"/>
            </a:endParaRPr>
          </a:p>
          <a:p>
            <a:pPr algn="ctr"/>
            <a:r>
              <a:rPr lang="es-MX" sz="2400" b="1" i="0" strike="noStrike" cap="none" spc="0" baseline="0" dirty="0">
                <a:solidFill>
                  <a:srgbClr val="000000"/>
                </a:solidFill>
                <a:effectLst/>
                <a:latin typeface="Tahoma"/>
                <a:ea typeface="Tahoma"/>
                <a:cs typeface="Tahoma"/>
              </a:rPr>
              <a:t>Pero hay algunas cosas que son superimportantes y que su pareja </a:t>
            </a:r>
            <a:r>
              <a:rPr lang="es-MX" sz="2400" b="1" i="0" u="sng" strike="noStrike" cap="none" spc="0" baseline="0" dirty="0">
                <a:solidFill>
                  <a:srgbClr val="000000"/>
                </a:solidFill>
                <a:effectLst/>
                <a:uFill>
                  <a:solidFill>
                    <a:srgbClr val="000000"/>
                  </a:solidFill>
                </a:uFill>
                <a:latin typeface="Tahoma"/>
                <a:ea typeface="Tahoma"/>
                <a:cs typeface="Tahoma"/>
              </a:rPr>
              <a:t>deberá</a:t>
            </a:r>
            <a:r>
              <a:rPr lang="es-MX" sz="2400" b="1" i="0" strike="noStrike" cap="none" spc="0" baseline="0" dirty="0">
                <a:solidFill>
                  <a:srgbClr val="000000"/>
                </a:solidFill>
                <a:effectLst/>
                <a:latin typeface="Tahoma"/>
                <a:ea typeface="Tahoma"/>
                <a:cs typeface="Tahoma"/>
              </a:rPr>
              <a:t> cumplir.</a:t>
            </a:r>
          </a:p>
          <a:p>
            <a:pPr algn="ctr"/>
            <a:endParaRPr lang="en-US" sz="2400" b="1" dirty="0">
              <a:latin typeface="Tahoma" panose="020B0604030504040204" pitchFamily="34" charset="0"/>
              <a:ea typeface="Tahoma" panose="020B0604030504040204" pitchFamily="34" charset="0"/>
              <a:cs typeface="Tahoma" panose="020B0604030504040204" pitchFamily="34" charset="0"/>
            </a:endParaRPr>
          </a:p>
          <a:p>
            <a:pPr algn="ctr"/>
            <a:r>
              <a:rPr lang="es-MX" sz="2400" b="1" i="0" strike="noStrike" cap="none" spc="0" baseline="0" dirty="0">
                <a:solidFill>
                  <a:srgbClr val="000000"/>
                </a:solidFill>
                <a:effectLst/>
                <a:latin typeface="Tahoma"/>
                <a:ea typeface="Tahoma"/>
                <a:cs typeface="Tahoma"/>
              </a:rPr>
              <a:t>Su pareja deberá ser respetuosa, y usted deberá sentirse seguro al estar con ella.</a:t>
            </a:r>
            <a:endParaRPr lang="en-US" sz="2400" b="1"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1289" y="0"/>
            <a:ext cx="2088777" cy="169433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a:off x="4875973" y="1236850"/>
            <a:ext cx="627531" cy="534296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rcRect t="4183" r="67947" b="43399"/>
          <a:stretch>
            <a:fillRect/>
          </a:stretch>
        </p:blipFill>
        <p:spPr>
          <a:xfrm>
            <a:off x="5371661" y="1337919"/>
            <a:ext cx="1735526" cy="159987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rcRect t="4183" r="67947" b="43399"/>
          <a:stretch>
            <a:fillRect/>
          </a:stretch>
        </p:blipFill>
        <p:spPr>
          <a:xfrm>
            <a:off x="5464617" y="4361679"/>
            <a:ext cx="1735526" cy="1599876"/>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rcRect l="18661" r="46352"/>
          <a:stretch>
            <a:fillRect/>
          </a:stretch>
        </p:blipFill>
        <p:spPr>
          <a:xfrm>
            <a:off x="6988994" y="1073117"/>
            <a:ext cx="1978441" cy="3187493"/>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rcRect l="53933" r="11233"/>
          <a:stretch>
            <a:fillRect/>
          </a:stretch>
        </p:blipFill>
        <p:spPr>
          <a:xfrm>
            <a:off x="7090495" y="3982821"/>
            <a:ext cx="1964196" cy="3178485"/>
          </a:xfrm>
          <a:prstGeom prst="rect">
            <a:avLst/>
          </a:prstGeom>
        </p:spPr>
      </p:pic>
      <p:sp>
        <p:nvSpPr>
          <p:cNvPr id="13" name="TextBox 12"/>
          <p:cNvSpPr txBox="1"/>
          <p:nvPr/>
        </p:nvSpPr>
        <p:spPr>
          <a:xfrm>
            <a:off x="8788683" y="1737757"/>
            <a:ext cx="3252651" cy="1615440"/>
          </a:xfrm>
          <a:prstGeom prst="rect">
            <a:avLst/>
          </a:prstGeom>
          <a:noFill/>
        </p:spPr>
        <p:txBody>
          <a:bodyPr wrap="square" rtlCol="0">
            <a:spAutoFit/>
          </a:bodyPr>
          <a:lstStyle/>
          <a:p>
            <a:pPr algn="ctr"/>
            <a:r>
              <a:rPr lang="es-MX" sz="2000" b="0" i="0" strike="noStrike" cap="none" spc="0" baseline="0">
                <a:solidFill>
                  <a:srgbClr val="000000"/>
                </a:solidFill>
                <a:effectLst/>
                <a:latin typeface="Tahoma"/>
                <a:ea typeface="Tahoma"/>
                <a:cs typeface="Tahoma"/>
              </a:rPr>
              <a:t>Siente que su cuerpo está seguro y que sus sentimientos son respetados cuando está con su pareja.</a:t>
            </a:r>
            <a:endParaRPr lang="en-US" sz="2000">
              <a:latin typeface="Tahoma" panose="020B0604030504040204" pitchFamily="34" charset="0"/>
              <a:ea typeface="Tahoma" panose="020B0604030504040204" pitchFamily="34" charset="0"/>
              <a:cs typeface="Tahoma" panose="020B0604030504040204" pitchFamily="34" charset="0"/>
            </a:endParaRPr>
          </a:p>
        </p:txBody>
      </p:sp>
      <p:sp>
        <p:nvSpPr>
          <p:cNvPr id="15" name="TextBox 14"/>
          <p:cNvSpPr txBox="1"/>
          <p:nvPr/>
        </p:nvSpPr>
        <p:spPr>
          <a:xfrm>
            <a:off x="8939348" y="4643916"/>
            <a:ext cx="3252651" cy="1310640"/>
          </a:xfrm>
          <a:prstGeom prst="rect">
            <a:avLst/>
          </a:prstGeom>
          <a:noFill/>
        </p:spPr>
        <p:txBody>
          <a:bodyPr wrap="square" rtlCol="0">
            <a:spAutoFit/>
          </a:bodyPr>
          <a:lstStyle/>
          <a:p>
            <a:pPr algn="ctr"/>
            <a:r>
              <a:rPr lang="es-MX" sz="2000" b="0" i="0" strike="noStrike" cap="none" spc="0" baseline="0">
                <a:solidFill>
                  <a:srgbClr val="000000"/>
                </a:solidFill>
                <a:effectLst/>
                <a:latin typeface="Tahoma"/>
                <a:ea typeface="Tahoma"/>
                <a:cs typeface="Tahoma"/>
              </a:rPr>
              <a:t>Siente que usted le gusta a su pareja por quien es, y su pareja respeta sus límites.</a:t>
            </a:r>
            <a:endParaRPr lang="en-US" sz="2000">
              <a:latin typeface="Tahoma" panose="020B0604030504040204" pitchFamily="34" charset="0"/>
              <a:ea typeface="Tahoma" panose="020B0604030504040204" pitchFamily="34" charset="0"/>
              <a:cs typeface="Tahoma" panose="020B0604030504040204" pitchFamily="34" charset="0"/>
            </a:endParaRPr>
          </a:p>
        </p:txBody>
      </p:sp>
      <p:sp>
        <p:nvSpPr>
          <p:cNvPr id="14" name="Footer Placeholder 3">
            <a:extLst>
              <a:ext uri="{FF2B5EF4-FFF2-40B4-BE49-F238E27FC236}">
                <a16:creationId xmlns:a16="http://schemas.microsoft.com/office/drawing/2014/main" id="{10C28071-44D1-4D11-877A-0DAEBA31D9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3" name="TextBox 2">
            <a:extLst>
              <a:ext uri="{FF2B5EF4-FFF2-40B4-BE49-F238E27FC236}">
                <a16:creationId xmlns:a16="http://schemas.microsoft.com/office/drawing/2014/main" id="{EFC0AADE-F534-1DAE-261C-E3EDAADD5E17}"/>
              </a:ext>
            </a:extLst>
          </p:cNvPr>
          <p:cNvSpPr txBox="1"/>
          <p:nvPr/>
        </p:nvSpPr>
        <p:spPr>
          <a:xfrm>
            <a:off x="7301644" y="2388358"/>
            <a:ext cx="1399783" cy="523220"/>
          </a:xfrm>
          <a:prstGeom prst="rect">
            <a:avLst/>
          </a:prstGeom>
          <a:noFill/>
        </p:spPr>
        <p:txBody>
          <a:bodyPr wrap="square" rtlCol="0">
            <a:spAutoFit/>
          </a:bodyPr>
          <a:lstStyle/>
          <a:p>
            <a:r>
              <a:rPr lang="en-US" sz="2800" dirty="0"/>
              <a:t>SEGURO</a:t>
            </a:r>
          </a:p>
        </p:txBody>
      </p:sp>
    </p:spTree>
    <p:extLst>
      <p:ext uri="{BB962C8B-B14F-4D97-AF65-F5344CB8AC3E}">
        <p14:creationId xmlns:p14="http://schemas.microsoft.com/office/powerpoint/2010/main" val="116211283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4A4316D-B499-324B-852F-0CA3A284EF34}"/>
              </a:ext>
            </a:extLst>
          </p:cNvPr>
          <p:cNvGrpSpPr/>
          <p:nvPr/>
        </p:nvGrpSpPr>
        <p:grpSpPr>
          <a:xfrm>
            <a:off x="0" y="0"/>
            <a:ext cx="12192001" cy="6858000"/>
            <a:chOff x="0" y="0"/>
            <a:chExt cx="12192001" cy="6858000"/>
          </a:xfrm>
        </p:grpSpPr>
        <p:grpSp>
          <p:nvGrpSpPr>
            <p:cNvPr id="8" name="Group 7">
              <a:extLst>
                <a:ext uri="{FF2B5EF4-FFF2-40B4-BE49-F238E27FC236}">
                  <a16:creationId xmlns:a16="http://schemas.microsoft.com/office/drawing/2014/main" id="{6A5181EF-81E8-F444-9214-65371F50A034}"/>
                </a:ext>
              </a:extLst>
            </p:cNvPr>
            <p:cNvGrpSpPr/>
            <p:nvPr/>
          </p:nvGrpSpPr>
          <p:grpSpPr>
            <a:xfrm>
              <a:off x="0" y="0"/>
              <a:ext cx="12192000" cy="6858000"/>
              <a:chOff x="0" y="0"/>
              <a:chExt cx="12192000" cy="6858000"/>
            </a:xfrm>
          </p:grpSpPr>
          <p:pic>
            <p:nvPicPr>
              <p:cNvPr id="24" name="Picture 23">
                <a:extLst>
                  <a:ext uri="{FF2B5EF4-FFF2-40B4-BE49-F238E27FC236}">
                    <a16:creationId xmlns:a16="http://schemas.microsoft.com/office/drawing/2014/main" id="{6E0417F8-B403-9C43-93D1-BA76D365A8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5" name="Picture 24">
                <a:extLst>
                  <a:ext uri="{FF2B5EF4-FFF2-40B4-BE49-F238E27FC236}">
                    <a16:creationId xmlns:a16="http://schemas.microsoft.com/office/drawing/2014/main" id="{7C0B676B-09AB-9F4A-B2E7-5A18604864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5956" y="463826"/>
                <a:ext cx="9603747" cy="5413513"/>
              </a:xfrm>
              <a:prstGeom prst="rect">
                <a:avLst/>
              </a:prstGeom>
            </p:spPr>
          </p:pic>
        </p:grpSp>
        <p:sp>
          <p:nvSpPr>
            <p:cNvPr id="11" name="Footer Placeholder 3">
              <a:extLst>
                <a:ext uri="{FF2B5EF4-FFF2-40B4-BE49-F238E27FC236}">
                  <a16:creationId xmlns:a16="http://schemas.microsoft.com/office/drawing/2014/main" id="{49CA9643-6741-4F4C-ABD4-9E3A79B05594}"/>
                </a:ext>
              </a:extLst>
            </p:cNvPr>
            <p:cNvSpPr txBox="1"/>
            <p:nvPr/>
          </p:nvSpPr>
          <p:spPr>
            <a:xfrm>
              <a:off x="8404699" y="6478621"/>
              <a:ext cx="3787302" cy="37937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dirty="0">
                  <a:solidFill>
                    <a:srgbClr val="000000"/>
                  </a:solidFill>
                  <a:effectLst/>
                  <a:latin typeface="Verdana"/>
                  <a:ea typeface="Verdana"/>
                  <a:cs typeface="Verdana"/>
                </a:rPr>
                <a:t>© 2023 Programa de Servicios para Personas con Discapacidades de SAFE</a:t>
              </a:r>
            </a:p>
          </p:txBody>
        </p:sp>
        <p:pic>
          <p:nvPicPr>
            <p:cNvPr id="12" name="Picture 11">
              <a:extLst>
                <a:ext uri="{FF2B5EF4-FFF2-40B4-BE49-F238E27FC236}">
                  <a16:creationId xmlns:a16="http://schemas.microsoft.com/office/drawing/2014/main" id="{3436067E-4089-4A43-BCF9-08071C8DAD6A}"/>
                </a:ext>
              </a:extLst>
            </p:cNvPr>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grpSp>
          <p:nvGrpSpPr>
            <p:cNvPr id="13" name="Group 12">
              <a:extLst>
                <a:ext uri="{FF2B5EF4-FFF2-40B4-BE49-F238E27FC236}">
                  <a16:creationId xmlns:a16="http://schemas.microsoft.com/office/drawing/2014/main" id="{CE7ECEBA-C312-E845-B831-9E767F240E2A}"/>
                </a:ext>
              </a:extLst>
            </p:cNvPr>
            <p:cNvGrpSpPr/>
            <p:nvPr/>
          </p:nvGrpSpPr>
          <p:grpSpPr>
            <a:xfrm>
              <a:off x="2323753" y="343701"/>
              <a:ext cx="6386621" cy="2269566"/>
              <a:chOff x="2323753" y="343701"/>
              <a:chExt cx="6386621" cy="2269566"/>
            </a:xfrm>
          </p:grpSpPr>
          <p:sp>
            <p:nvSpPr>
              <p:cNvPr id="15" name="Oval 14">
                <a:extLst>
                  <a:ext uri="{FF2B5EF4-FFF2-40B4-BE49-F238E27FC236}">
                    <a16:creationId xmlns:a16="http://schemas.microsoft.com/office/drawing/2014/main" id="{17A1A261-9F73-364E-97C8-236CCC791E8A}"/>
                  </a:ext>
                </a:extLst>
              </p:cNvPr>
              <p:cNvSpPr/>
              <p:nvPr/>
            </p:nvSpPr>
            <p:spPr>
              <a:xfrm>
                <a:off x="5910092" y="1793283"/>
                <a:ext cx="688258" cy="43507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90E48A0-A1F3-6144-95D9-A6DD6461EB2D}"/>
                  </a:ext>
                </a:extLst>
              </p:cNvPr>
              <p:cNvSpPr/>
              <p:nvPr/>
            </p:nvSpPr>
            <p:spPr>
              <a:xfrm>
                <a:off x="7224242" y="1571101"/>
                <a:ext cx="1180457" cy="9807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D345BD8-FE20-2244-9BE3-A540BD6453DC}"/>
                  </a:ext>
                </a:extLst>
              </p:cNvPr>
              <p:cNvSpPr txBox="1"/>
              <p:nvPr/>
            </p:nvSpPr>
            <p:spPr>
              <a:xfrm>
                <a:off x="6940292" y="1673836"/>
                <a:ext cx="1770082" cy="830997"/>
              </a:xfrm>
              <a:prstGeom prst="rect">
                <a:avLst/>
              </a:prstGeom>
              <a:noFill/>
            </p:spPr>
            <p:txBody>
              <a:bodyPr wrap="square" rtlCol="0">
                <a:spAutoFit/>
              </a:bodyPr>
              <a:lstStyle/>
              <a:p>
                <a:pPr algn="ctr"/>
                <a:r>
                  <a:rPr lang="es-MX" sz="1600" i="1" strike="noStrike" cap="none" spc="0" baseline="0" dirty="0">
                    <a:solidFill>
                      <a:srgbClr val="000000"/>
                    </a:solidFill>
                    <a:effectLst/>
                    <a:latin typeface="Smoothy Slanted" pitchFamily="2" charset="77"/>
                    <a:ea typeface="Tahoma"/>
                    <a:cs typeface="Tahoma"/>
                  </a:rPr>
                  <a:t>¿Podemos </a:t>
                </a:r>
              </a:p>
              <a:p>
                <a:pPr algn="ctr"/>
                <a:r>
                  <a:rPr lang="es-MX" sz="1600" i="1" strike="noStrike" cap="none" spc="0" baseline="0" dirty="0">
                    <a:solidFill>
                      <a:srgbClr val="000000"/>
                    </a:solidFill>
                    <a:effectLst/>
                    <a:latin typeface="Smoothy Slanted" pitchFamily="2" charset="77"/>
                    <a:ea typeface="Tahoma"/>
                    <a:cs typeface="Tahoma"/>
                  </a:rPr>
                  <a:t>hablar después </a:t>
                </a:r>
              </a:p>
              <a:p>
                <a:pPr algn="ctr"/>
                <a:r>
                  <a:rPr lang="es-MX" sz="1600" i="1" strike="noStrike" cap="none" spc="0" baseline="0" dirty="0">
                    <a:solidFill>
                      <a:srgbClr val="000000"/>
                    </a:solidFill>
                    <a:effectLst/>
                    <a:latin typeface="Smoothy Slanted" pitchFamily="2" charset="77"/>
                    <a:ea typeface="Tahoma"/>
                    <a:cs typeface="Tahoma"/>
                  </a:rPr>
                  <a:t>de la clase?</a:t>
                </a:r>
              </a:p>
            </p:txBody>
          </p:sp>
          <p:sp>
            <p:nvSpPr>
              <p:cNvPr id="18" name="TextBox 17">
                <a:extLst>
                  <a:ext uri="{FF2B5EF4-FFF2-40B4-BE49-F238E27FC236}">
                    <a16:creationId xmlns:a16="http://schemas.microsoft.com/office/drawing/2014/main" id="{99DF69A9-2324-8C4F-A7BB-A92E5AAEC7C4}"/>
                  </a:ext>
                </a:extLst>
              </p:cNvPr>
              <p:cNvSpPr txBox="1"/>
              <p:nvPr/>
            </p:nvSpPr>
            <p:spPr>
              <a:xfrm>
                <a:off x="5605292" y="1858503"/>
                <a:ext cx="1297858" cy="461665"/>
              </a:xfrm>
              <a:prstGeom prst="rect">
                <a:avLst/>
              </a:prstGeom>
              <a:noFill/>
            </p:spPr>
            <p:txBody>
              <a:bodyPr wrap="square" rtlCol="0">
                <a:spAutoFit/>
              </a:bodyPr>
              <a:lstStyle/>
              <a:p>
                <a:pPr algn="ctr"/>
                <a:r>
                  <a:rPr lang="es-MX" sz="2400" i="1" strike="noStrike" cap="none" spc="0" baseline="0" dirty="0">
                    <a:solidFill>
                      <a:srgbClr val="000000"/>
                    </a:solidFill>
                    <a:effectLst/>
                    <a:latin typeface="Smoothy Slanted" pitchFamily="2" charset="77"/>
                    <a:ea typeface="Tahoma"/>
                    <a:cs typeface="Tahoma"/>
                  </a:rPr>
                  <a:t>¡Sí!</a:t>
                </a:r>
              </a:p>
            </p:txBody>
          </p:sp>
          <p:grpSp>
            <p:nvGrpSpPr>
              <p:cNvPr id="19" name="Group 18">
                <a:extLst>
                  <a:ext uri="{FF2B5EF4-FFF2-40B4-BE49-F238E27FC236}">
                    <a16:creationId xmlns:a16="http://schemas.microsoft.com/office/drawing/2014/main" id="{4B8314B2-5A29-0D43-B2D4-867D54A9B146}"/>
                  </a:ext>
                </a:extLst>
              </p:cNvPr>
              <p:cNvGrpSpPr/>
              <p:nvPr/>
            </p:nvGrpSpPr>
            <p:grpSpPr>
              <a:xfrm>
                <a:off x="2482050" y="343701"/>
                <a:ext cx="5281205" cy="646331"/>
                <a:chOff x="2038214" y="274927"/>
                <a:chExt cx="4844516" cy="646331"/>
              </a:xfrm>
            </p:grpSpPr>
            <p:sp>
              <p:nvSpPr>
                <p:cNvPr id="22" name="Rectangle 21">
                  <a:extLst>
                    <a:ext uri="{FF2B5EF4-FFF2-40B4-BE49-F238E27FC236}">
                      <a16:creationId xmlns:a16="http://schemas.microsoft.com/office/drawing/2014/main" id="{7AD26121-F93B-B44E-B534-8EE598283BE8}"/>
                    </a:ext>
                  </a:extLst>
                </p:cNvPr>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8A0E8F52-E233-9945-B2E0-13FE791F1A3C}"/>
                    </a:ext>
                  </a:extLst>
                </p:cNvPr>
                <p:cNvSpPr txBox="1"/>
                <p:nvPr/>
              </p:nvSpPr>
              <p:spPr>
                <a:xfrm>
                  <a:off x="2038214" y="274927"/>
                  <a:ext cx="4844516" cy="646331"/>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¿Alguna pregunta?</a:t>
                  </a:r>
                </a:p>
              </p:txBody>
            </p:sp>
          </p:grpSp>
          <p:sp>
            <p:nvSpPr>
              <p:cNvPr id="20" name="Oval 19">
                <a:extLst>
                  <a:ext uri="{FF2B5EF4-FFF2-40B4-BE49-F238E27FC236}">
                    <a16:creationId xmlns:a16="http://schemas.microsoft.com/office/drawing/2014/main" id="{7FC10F6C-0EDE-6240-8483-DEABD8AD3DA6}"/>
                  </a:ext>
                </a:extLst>
              </p:cNvPr>
              <p:cNvSpPr/>
              <p:nvPr/>
            </p:nvSpPr>
            <p:spPr>
              <a:xfrm>
                <a:off x="2384481" y="1581735"/>
                <a:ext cx="1145528" cy="10315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79F95B40-E75E-B849-B238-DB2AA8B0B25E}"/>
                  </a:ext>
                </a:extLst>
              </p:cNvPr>
              <p:cNvSpPr txBox="1"/>
              <p:nvPr/>
            </p:nvSpPr>
            <p:spPr>
              <a:xfrm rot="20117668">
                <a:off x="2323753" y="1779200"/>
                <a:ext cx="1376516" cy="769441"/>
              </a:xfrm>
              <a:prstGeom prst="rect">
                <a:avLst/>
              </a:prstGeom>
              <a:noFill/>
            </p:spPr>
            <p:txBody>
              <a:bodyPr wrap="square" rtlCol="0">
                <a:spAutoFit/>
              </a:bodyPr>
              <a:lstStyle/>
              <a:p>
                <a:pPr algn="ctr"/>
                <a:r>
                  <a:rPr lang="es-MX" sz="2200" i="1" strike="noStrike" cap="none" spc="0" baseline="0" dirty="0">
                    <a:solidFill>
                      <a:srgbClr val="000000"/>
                    </a:solidFill>
                    <a:effectLst/>
                    <a:latin typeface="Smoothy Slanted" pitchFamily="2" charset="77"/>
                    <a:ea typeface="Tahoma"/>
                    <a:cs typeface="Tahoma"/>
                  </a:rPr>
                  <a:t>Tengo una pregunta</a:t>
                </a:r>
                <a:endParaRPr lang="en-US" sz="2200" i="1" dirty="0">
                  <a:latin typeface="Smoothy Slanted" pitchFamily="2" charset="77"/>
                  <a:ea typeface="Tahoma" panose="020B0604030504040204" pitchFamily="34" charset="0"/>
                  <a:cs typeface="Tahoma" panose="020B0604030504040204" pitchFamily="34" charset="0"/>
                </a:endParaRPr>
              </a:p>
            </p:txBody>
          </p:sp>
        </p:grpSp>
        <p:sp>
          <p:nvSpPr>
            <p:cNvPr id="14" name="Rectangle 13">
              <a:extLst>
                <a:ext uri="{FF2B5EF4-FFF2-40B4-BE49-F238E27FC236}">
                  <a16:creationId xmlns:a16="http://schemas.microsoft.com/office/drawing/2014/main" id="{95EB4DE9-147E-6444-A38F-92451F4605A9}"/>
                </a:ext>
              </a:extLst>
            </p:cNvPr>
            <p:cNvSpPr/>
            <p:nvPr/>
          </p:nvSpPr>
          <p:spPr>
            <a:xfrm>
              <a:off x="9440010" y="2255267"/>
              <a:ext cx="893876" cy="4348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E481EBC3-D042-3046-B6E3-881C213EFF4B}"/>
              </a:ext>
            </a:extLst>
          </p:cNvPr>
          <p:cNvSpPr txBox="1"/>
          <p:nvPr/>
        </p:nvSpPr>
        <p:spPr>
          <a:xfrm>
            <a:off x="9532847" y="2327092"/>
            <a:ext cx="866394" cy="492443"/>
          </a:xfrm>
          <a:prstGeom prst="rect">
            <a:avLst/>
          </a:prstGeom>
          <a:noFill/>
        </p:spPr>
        <p:txBody>
          <a:bodyPr wrap="square">
            <a:spAutoFit/>
          </a:bodyPr>
          <a:lstStyle/>
          <a:p>
            <a:r>
              <a:rPr lang="en-US" sz="2600" i="1" dirty="0" err="1">
                <a:effectLst/>
                <a:latin typeface="Smoothy Slanted" pitchFamily="2" charset="77"/>
              </a:rPr>
              <a:t>Cómo</a:t>
            </a:r>
            <a:endParaRPr lang="en-US" sz="2600" i="1" dirty="0">
              <a:effectLst/>
              <a:latin typeface="Smoothy Slanted" pitchFamily="2" charset="77"/>
            </a:endParaRPr>
          </a:p>
        </p:txBody>
      </p:sp>
    </p:spTree>
    <p:extLst>
      <p:ext uri="{BB962C8B-B14F-4D97-AF65-F5344CB8AC3E}">
        <p14:creationId xmlns:p14="http://schemas.microsoft.com/office/powerpoint/2010/main" val="293729740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1403818" y="1701406"/>
            <a:ext cx="10355046" cy="701040"/>
          </a:xfrm>
          <a:prstGeom prst="rect">
            <a:avLst/>
          </a:prstGeom>
          <a:ln w="57150">
            <a:solidFill>
              <a:schemeClr val="tx1"/>
            </a:solidFill>
          </a:ln>
        </p:spPr>
        <p:txBody>
          <a:bodyPr wrap="square">
            <a:spAutoFit/>
          </a:bodyPr>
          <a:lstStyle/>
          <a:p>
            <a:pPr algn="ctr"/>
            <a:r>
              <a:rPr lang="es-MX" sz="4000" b="1" i="0" strike="noStrike" cap="none" spc="0" baseline="0">
                <a:solidFill>
                  <a:srgbClr val="000000"/>
                </a:solidFill>
                <a:effectLst/>
                <a:latin typeface="Tahoma"/>
                <a:ea typeface="Tahoma"/>
                <a:cs typeface="Tahoma"/>
              </a:rPr>
              <a:t>¿Está bien salir con su maestro/a/e?</a:t>
            </a:r>
            <a:endParaRPr lang="en-US" sz="4000" b="1">
              <a:latin typeface="Tahoma" panose="020B0604030504040204" pitchFamily="34" charset="0"/>
              <a:ea typeface="Tahoma" panose="020B0604030504040204" pitchFamily="34" charset="0"/>
              <a:cs typeface="Tahoma" panose="020B0604030504040204" pitchFamily="34" charset="0"/>
            </a:endParaRPr>
          </a:p>
        </p:txBody>
      </p:sp>
      <p:grpSp>
        <p:nvGrpSpPr>
          <p:cNvPr id="4" name="Group 3"/>
          <p:cNvGrpSpPr/>
          <p:nvPr/>
        </p:nvGrpSpPr>
        <p:grpSpPr>
          <a:xfrm>
            <a:off x="1836954" y="3491605"/>
            <a:ext cx="8518092" cy="1655058"/>
            <a:chOff x="1836954" y="3491605"/>
            <a:chExt cx="8518092" cy="1655058"/>
          </a:xfrm>
        </p:grpSpPr>
        <p:sp>
          <p:nvSpPr>
            <p:cNvPr id="16" name="Rectangle 15"/>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23" name="Title 1"/>
            <p:cNvSpPr txBox="1"/>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SÍ</a:t>
              </a:r>
              <a:endParaRPr lang="en-US" sz="5400" b="1">
                <a:latin typeface="Tahoma" panose="020B0604030504040204" pitchFamily="34" charset="0"/>
                <a:ea typeface="Tahoma" panose="020B0604030504040204" pitchFamily="34" charset="0"/>
                <a:cs typeface="Tahoma" panose="020B0604030504040204" pitchFamily="34" charset="0"/>
              </a:endParaRPr>
            </a:p>
          </p:txBody>
        </p:sp>
        <p:sp>
          <p:nvSpPr>
            <p:cNvPr id="24" name="Title 1"/>
            <p:cNvSpPr txBox="1"/>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NO</a:t>
              </a:r>
              <a:endParaRPr lang="en-US" sz="5400" b="1">
                <a:latin typeface="Tahoma" panose="020B0604030504040204" pitchFamily="34" charset="0"/>
                <a:ea typeface="Tahoma" panose="020B0604030504040204" pitchFamily="34" charset="0"/>
                <a:cs typeface="Tahoma" panose="020B0604030504040204" pitchFamily="34" charset="0"/>
              </a:endParaRPr>
            </a:p>
          </p:txBody>
        </p:sp>
      </p:grpSp>
      <p:sp>
        <p:nvSpPr>
          <p:cNvPr id="14" name="Footer Placeholder 3">
            <a:extLst>
              <a:ext uri="{FF2B5EF4-FFF2-40B4-BE49-F238E27FC236}">
                <a16:creationId xmlns:a16="http://schemas.microsoft.com/office/drawing/2014/main" id="{25FC94C0-1CFA-4A2E-8C04-8D2B749E0147}"/>
              </a:ext>
            </a:extLst>
          </p:cNvPr>
          <p:cNvSpPr txBox="1"/>
          <p:nvPr/>
        </p:nvSpPr>
        <p:spPr>
          <a:xfrm>
            <a:off x="8935657" y="6493397"/>
            <a:ext cx="3256344" cy="364603"/>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2022 Programa de Servicios de SAFE para Personas con Discapacidades</a:t>
            </a:r>
          </a:p>
        </p:txBody>
      </p: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3" name="Footer Placeholder 3">
            <a:extLst>
              <a:ext uri="{FF2B5EF4-FFF2-40B4-BE49-F238E27FC236}">
                <a16:creationId xmlns:a16="http://schemas.microsoft.com/office/drawing/2014/main" id="{ADBF235F-03BD-3346-9F37-6CCD97B4125E}"/>
              </a:ext>
            </a:extLst>
          </p:cNvPr>
          <p:cNvSpPr txBox="1"/>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dirty="0">
                <a:solidFill>
                  <a:srgbClr val="000000"/>
                </a:solidFill>
                <a:effectLst/>
                <a:latin typeface="Verdana"/>
                <a:ea typeface="Verdana"/>
                <a:cs typeface="Verdana"/>
              </a:rPr>
              <a:t>© 2023 Programa de Servicios de SAFE para Personas con Discapacidades</a:t>
            </a:r>
            <a:endParaRPr lang="en-US" sz="1000" b="1" dirty="0">
              <a:solidFill>
                <a:schemeClr val="tx1"/>
              </a:solidFill>
            </a:endParaRPr>
          </a:p>
        </p:txBody>
      </p:sp>
      <p:sp>
        <p:nvSpPr>
          <p:cNvPr id="18" name="TextBox 17">
            <a:extLst>
              <a:ext uri="{FF2B5EF4-FFF2-40B4-BE49-F238E27FC236}">
                <a16:creationId xmlns:a16="http://schemas.microsoft.com/office/drawing/2014/main" id="{BF9E53F8-278F-814C-9944-BC78CD6487A3}"/>
              </a:ext>
            </a:extLst>
          </p:cNvPr>
          <p:cNvSpPr txBox="1"/>
          <p:nvPr/>
        </p:nvSpPr>
        <p:spPr>
          <a:xfrm>
            <a:off x="2067762" y="96007"/>
            <a:ext cx="5278969"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BOLETO DE SALIDA</a:t>
            </a:r>
          </a:p>
        </p:txBody>
      </p:sp>
    </p:spTree>
    <p:extLst>
      <p:ext uri="{BB962C8B-B14F-4D97-AF65-F5344CB8AC3E}">
        <p14:creationId xmlns:p14="http://schemas.microsoft.com/office/powerpoint/2010/main" val="410465485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1197" y="1153639"/>
            <a:ext cx="10054535" cy="2308324"/>
          </a:xfrm>
          <a:prstGeom prst="rect">
            <a:avLst/>
          </a:prstGeom>
          <a:noFill/>
          <a:ln w="57150">
            <a:solidFill>
              <a:schemeClr val="tx1"/>
            </a:solidFill>
          </a:ln>
        </p:spPr>
        <p:txBody>
          <a:bodyPr wrap="square" rtlCol="0">
            <a:spAutoFit/>
          </a:bodyPr>
          <a:lstStyle/>
          <a:p>
            <a:pPr algn="ctr"/>
            <a:r>
              <a:rPr lang="es-MX" sz="3600" b="1" i="0" strike="noStrike" cap="none" spc="0" baseline="0" dirty="0">
                <a:solidFill>
                  <a:srgbClr val="000000"/>
                </a:solidFill>
                <a:effectLst/>
                <a:latin typeface="Tahoma"/>
                <a:ea typeface="Tahoma"/>
                <a:cs typeface="Tahoma"/>
              </a:rPr>
              <a:t>¿Qué puede hacer para estar más seguro/a/e al conocer en persona a alguien con quien solo ha hablado por Internet?</a:t>
            </a:r>
          </a:p>
        </p:txBody>
      </p:sp>
      <p:grpSp>
        <p:nvGrpSpPr>
          <p:cNvPr id="3" name="Group 2"/>
          <p:cNvGrpSpPr/>
          <p:nvPr/>
        </p:nvGrpSpPr>
        <p:grpSpPr>
          <a:xfrm>
            <a:off x="2135567" y="3681997"/>
            <a:ext cx="980661" cy="993913"/>
            <a:chOff x="1286489" y="3054974"/>
            <a:chExt cx="980661" cy="993913"/>
          </a:xfrm>
        </p:grpSpPr>
        <p:sp>
          <p:nvSpPr>
            <p:cNvPr id="13" name="Oval 12"/>
            <p:cNvSpPr/>
            <p:nvPr/>
          </p:nvSpPr>
          <p:spPr>
            <a:xfrm>
              <a:off x="1286489" y="3054974"/>
              <a:ext cx="980661" cy="993913"/>
            </a:xfrm>
            <a:prstGeom prst="ellipse">
              <a:avLst/>
            </a:prstGeom>
            <a:solidFill>
              <a:schemeClr val="accent5">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484243" y="3117349"/>
              <a:ext cx="782907" cy="822960"/>
            </a:xfrm>
            <a:prstGeom prst="rect">
              <a:avLst/>
            </a:prstGeom>
            <a:noFill/>
          </p:spPr>
          <p:txBody>
            <a:bodyPr wrap="square" rtlCol="0">
              <a:spAutoFit/>
            </a:bodyPr>
            <a:lstStyle/>
            <a:p>
              <a:r>
                <a:rPr lang="es-MX" sz="4800" b="1" i="0" strike="noStrike" cap="none" spc="0" baseline="0">
                  <a:solidFill>
                    <a:srgbClr val="000000"/>
                  </a:solidFill>
                  <a:effectLst/>
                  <a:latin typeface="Tahoma"/>
                  <a:ea typeface="Tahoma"/>
                  <a:cs typeface="Tahoma"/>
                </a:rPr>
                <a:t>1</a:t>
              </a:r>
              <a:endParaRPr lang="en-US" sz="4800" b="1">
                <a:latin typeface="Tahoma" panose="020B0604030504040204" pitchFamily="34" charset="0"/>
                <a:ea typeface="Tahoma" panose="020B0604030504040204" pitchFamily="34" charset="0"/>
                <a:cs typeface="Tahoma" panose="020B0604030504040204" pitchFamily="34" charset="0"/>
              </a:endParaRPr>
            </a:p>
          </p:txBody>
        </p:sp>
      </p:grpSp>
      <p:grpSp>
        <p:nvGrpSpPr>
          <p:cNvPr id="4" name="Group 3"/>
          <p:cNvGrpSpPr/>
          <p:nvPr/>
        </p:nvGrpSpPr>
        <p:grpSpPr>
          <a:xfrm>
            <a:off x="7242753" y="3662913"/>
            <a:ext cx="980661" cy="993913"/>
            <a:chOff x="5675214" y="3054974"/>
            <a:chExt cx="980661" cy="993913"/>
          </a:xfrm>
        </p:grpSpPr>
        <p:sp>
          <p:nvSpPr>
            <p:cNvPr id="14" name="Oval 13"/>
            <p:cNvSpPr/>
            <p:nvPr/>
          </p:nvSpPr>
          <p:spPr>
            <a:xfrm>
              <a:off x="5675214" y="3054974"/>
              <a:ext cx="980661" cy="993913"/>
            </a:xfrm>
            <a:prstGeom prst="ellipse">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872967" y="3117349"/>
              <a:ext cx="782907" cy="822960"/>
            </a:xfrm>
            <a:prstGeom prst="rect">
              <a:avLst/>
            </a:prstGeom>
            <a:noFill/>
          </p:spPr>
          <p:txBody>
            <a:bodyPr wrap="square" rtlCol="0">
              <a:spAutoFit/>
            </a:bodyPr>
            <a:lstStyle/>
            <a:p>
              <a:r>
                <a:rPr lang="es-MX" sz="4800" b="1" i="0" strike="noStrike" cap="none" spc="0" baseline="0">
                  <a:solidFill>
                    <a:srgbClr val="000000"/>
                  </a:solidFill>
                  <a:effectLst/>
                  <a:latin typeface="Tahoma"/>
                  <a:ea typeface="Tahoma"/>
                  <a:cs typeface="Tahoma"/>
                </a:rPr>
                <a:t>2</a:t>
              </a:r>
            </a:p>
          </p:txBody>
        </p:sp>
      </p:grpSp>
      <p:sp>
        <p:nvSpPr>
          <p:cNvPr id="19" name="Rectangle 18"/>
          <p:cNvSpPr/>
          <p:nvPr/>
        </p:nvSpPr>
        <p:spPr>
          <a:xfrm>
            <a:off x="3275681" y="3803619"/>
            <a:ext cx="2863858" cy="701040"/>
          </a:xfrm>
          <a:prstGeom prst="rect">
            <a:avLst/>
          </a:prstGeom>
          <a:ln w="57150">
            <a:solidFill>
              <a:schemeClr val="tx1"/>
            </a:solidFill>
          </a:ln>
        </p:spPr>
        <p:txBody>
          <a:bodyPr wrap="square">
            <a:spAutoFit/>
          </a:bodyPr>
          <a:lstStyle/>
          <a:p>
            <a:pPr algn="ctr"/>
            <a:r>
              <a:rPr lang="es-MX" sz="2000" b="0" i="0" strike="noStrike" cap="none" spc="0" baseline="0">
                <a:solidFill>
                  <a:srgbClr val="000000"/>
                </a:solidFill>
                <a:effectLst/>
                <a:latin typeface="Tahoma"/>
                <a:ea typeface="Tahoma"/>
                <a:cs typeface="Tahoma"/>
              </a:rPr>
              <a:t>Llevar a una persona adulta en quien confía</a:t>
            </a:r>
            <a:endParaRPr lang="en-US" sz="2000">
              <a:latin typeface="Tahoma" panose="020B0604030504040204" pitchFamily="34" charset="0"/>
              <a:ea typeface="Tahoma" panose="020B0604030504040204" pitchFamily="34" charset="0"/>
              <a:cs typeface="Tahoma" panose="020B0604030504040204" pitchFamily="34" charset="0"/>
            </a:endParaRPr>
          </a:p>
        </p:txBody>
      </p:sp>
      <p:sp>
        <p:nvSpPr>
          <p:cNvPr id="20" name="Rectangle 19"/>
          <p:cNvSpPr/>
          <p:nvPr/>
        </p:nvSpPr>
        <p:spPr>
          <a:xfrm>
            <a:off x="8434231" y="3774178"/>
            <a:ext cx="2705101" cy="701040"/>
          </a:xfrm>
          <a:prstGeom prst="rect">
            <a:avLst/>
          </a:prstGeom>
          <a:ln w="57150">
            <a:solidFill>
              <a:schemeClr val="tx1"/>
            </a:solidFill>
          </a:ln>
        </p:spPr>
        <p:txBody>
          <a:bodyPr wrap="square">
            <a:spAutoFit/>
          </a:bodyPr>
          <a:lstStyle/>
          <a:p>
            <a:pPr algn="ctr"/>
            <a:r>
              <a:rPr lang="es-MX" sz="2000" b="0" i="0" strike="noStrike" cap="none" spc="0" baseline="0">
                <a:solidFill>
                  <a:srgbClr val="000000"/>
                </a:solidFill>
                <a:effectLst/>
                <a:latin typeface="Tahoma"/>
                <a:ea typeface="Tahoma"/>
                <a:cs typeface="Tahoma"/>
              </a:rPr>
              <a:t>Reunirse en un lugar público</a:t>
            </a:r>
            <a:endParaRPr lang="en-US" sz="2000">
              <a:latin typeface="Tahoma" panose="020B0604030504040204" pitchFamily="34" charset="0"/>
              <a:ea typeface="Tahoma" panose="020B0604030504040204" pitchFamily="34" charset="0"/>
              <a:cs typeface="Tahoma" panose="020B0604030504040204" pitchFamily="34" charset="0"/>
            </a:endParaRPr>
          </a:p>
        </p:txBody>
      </p:sp>
      <p:grpSp>
        <p:nvGrpSpPr>
          <p:cNvPr id="2" name="Group 1"/>
          <p:cNvGrpSpPr/>
          <p:nvPr/>
        </p:nvGrpSpPr>
        <p:grpSpPr>
          <a:xfrm>
            <a:off x="4438140" y="4731373"/>
            <a:ext cx="980661" cy="993913"/>
            <a:chOff x="5731362" y="4731373"/>
            <a:chExt cx="980661" cy="993913"/>
          </a:xfrm>
        </p:grpSpPr>
        <p:sp>
          <p:nvSpPr>
            <p:cNvPr id="22" name="Oval 21"/>
            <p:cNvSpPr/>
            <p:nvPr/>
          </p:nvSpPr>
          <p:spPr>
            <a:xfrm>
              <a:off x="5731362" y="4731373"/>
              <a:ext cx="980661" cy="993913"/>
            </a:xfrm>
            <a:prstGeom prst="ellipse">
              <a:avLst/>
            </a:prstGeom>
            <a:solidFill>
              <a:schemeClr val="accent4">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5929116" y="4793747"/>
              <a:ext cx="782907" cy="822960"/>
            </a:xfrm>
            <a:prstGeom prst="rect">
              <a:avLst/>
            </a:prstGeom>
            <a:noFill/>
          </p:spPr>
          <p:txBody>
            <a:bodyPr wrap="square" rtlCol="0">
              <a:spAutoFit/>
            </a:bodyPr>
            <a:lstStyle/>
            <a:p>
              <a:r>
                <a:rPr lang="es-MX" sz="4800" b="1" i="0" strike="noStrike" cap="none" spc="0" baseline="0">
                  <a:solidFill>
                    <a:srgbClr val="000000"/>
                  </a:solidFill>
                  <a:effectLst/>
                  <a:latin typeface="Tahoma"/>
                  <a:ea typeface="Tahoma"/>
                  <a:cs typeface="Tahoma"/>
                </a:rPr>
                <a:t>3</a:t>
              </a:r>
            </a:p>
          </p:txBody>
        </p:sp>
      </p:grpSp>
      <p:sp>
        <p:nvSpPr>
          <p:cNvPr id="24" name="Rectangle 23"/>
          <p:cNvSpPr/>
          <p:nvPr/>
        </p:nvSpPr>
        <p:spPr>
          <a:xfrm>
            <a:off x="5616555" y="5028274"/>
            <a:ext cx="2705101" cy="701040"/>
          </a:xfrm>
          <a:prstGeom prst="rect">
            <a:avLst/>
          </a:prstGeom>
          <a:ln w="57150">
            <a:solidFill>
              <a:schemeClr val="tx1"/>
            </a:solidFill>
          </a:ln>
        </p:spPr>
        <p:txBody>
          <a:bodyPr wrap="square">
            <a:spAutoFit/>
          </a:bodyPr>
          <a:lstStyle/>
          <a:p>
            <a:pPr algn="ctr"/>
            <a:r>
              <a:rPr lang="es-MX" sz="2000" b="0" i="0" strike="noStrike" cap="none" spc="0" baseline="0">
                <a:solidFill>
                  <a:srgbClr val="000000"/>
                </a:solidFill>
                <a:effectLst/>
                <a:latin typeface="Tahoma"/>
                <a:ea typeface="Tahoma"/>
                <a:cs typeface="Tahoma"/>
              </a:rPr>
              <a:t>Las dos opciones anteriores</a:t>
            </a:r>
            <a:endParaRPr lang="en-US" sz="2000">
              <a:latin typeface="Tahoma" panose="020B0604030504040204" pitchFamily="34" charset="0"/>
              <a:ea typeface="Tahoma" panose="020B0604030504040204" pitchFamily="34" charset="0"/>
              <a:cs typeface="Tahoma" panose="020B0604030504040204" pitchFamily="34" charset="0"/>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rcRect t="29553" r="80478" b="19416"/>
          <a:stretch>
            <a:fillRect/>
          </a:stretch>
        </p:blipFill>
        <p:spPr>
          <a:xfrm>
            <a:off x="1201750" y="3515811"/>
            <a:ext cx="847367" cy="1248557"/>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rcRect l="20491" t="29038" r="65078" b="19587"/>
          <a:stretch>
            <a:fillRect/>
          </a:stretch>
        </p:blipFill>
        <p:spPr>
          <a:xfrm>
            <a:off x="6548465" y="3552373"/>
            <a:ext cx="694295" cy="1393252"/>
          </a:xfrm>
          <a:prstGeom prst="rect">
            <a:avLst/>
          </a:prstGeom>
        </p:spPr>
      </p:pic>
      <p:pic>
        <p:nvPicPr>
          <p:cNvPr id="27" name="Picture 26"/>
          <p:cNvPicPr>
            <a:picLocks noChangeAspect="1"/>
          </p:cNvPicPr>
          <p:nvPr/>
        </p:nvPicPr>
        <p:blipFill>
          <a:blip r:embed="rId5">
            <a:extLst>
              <a:ext uri="{28A0092B-C50C-407E-A947-70E740481C1C}">
                <a14:useLocalDpi xmlns:a14="http://schemas.microsoft.com/office/drawing/2010/main" val="0"/>
              </a:ext>
            </a:extLst>
          </a:blip>
          <a:srcRect l="33743" t="25344" r="49114" b="19845"/>
          <a:stretch>
            <a:fillRect/>
          </a:stretch>
        </p:blipFill>
        <p:spPr>
          <a:xfrm>
            <a:off x="3710023" y="4486181"/>
            <a:ext cx="687529" cy="1239106"/>
          </a:xfrm>
          <a:prstGeom prst="rect">
            <a:avLst/>
          </a:prstGeom>
        </p:spPr>
      </p:pic>
      <p:sp>
        <p:nvSpPr>
          <p:cNvPr id="25" name="Footer Placeholder 3">
            <a:extLst>
              <a:ext uri="{FF2B5EF4-FFF2-40B4-BE49-F238E27FC236}">
                <a16:creationId xmlns:a16="http://schemas.microsoft.com/office/drawing/2014/main" id="{25FC94C0-1CFA-4A2E-8C04-8D2B749E0147}"/>
              </a:ext>
            </a:extLst>
          </p:cNvPr>
          <p:cNvSpPr txBox="1"/>
          <p:nvPr/>
        </p:nvSpPr>
        <p:spPr>
          <a:xfrm>
            <a:off x="8935657" y="6493397"/>
            <a:ext cx="3256344" cy="364603"/>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Tree>
    <p:extLst>
      <p:ext uri="{BB962C8B-B14F-4D97-AF65-F5344CB8AC3E}">
        <p14:creationId xmlns:p14="http://schemas.microsoft.com/office/powerpoint/2010/main" val="210514741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1422440" y="1826335"/>
            <a:ext cx="9141389" cy="2560320"/>
          </a:xfrm>
          <a:prstGeom prst="rect">
            <a:avLst/>
          </a:prstGeom>
          <a:ln w="57150">
            <a:solidFill>
              <a:schemeClr val="tx1"/>
            </a:solidFill>
          </a:ln>
        </p:spPr>
        <p:txBody>
          <a:bodyPr wrap="square">
            <a:spAutoFit/>
          </a:bodyPr>
          <a:lstStyle/>
          <a:p>
            <a:pPr algn="ctr"/>
            <a:r>
              <a:rPr lang="es-MX" sz="5400" b="1" i="0" strike="noStrike" cap="none" spc="0" baseline="0">
                <a:solidFill>
                  <a:srgbClr val="000000"/>
                </a:solidFill>
                <a:effectLst/>
                <a:latin typeface="Tahoma"/>
                <a:ea typeface="Tahoma"/>
                <a:cs typeface="Tahoma"/>
              </a:rPr>
              <a:t>Mencione una cosa que busca en la pareja de sus sueños.</a:t>
            </a:r>
            <a:endParaRPr lang="en-US" sz="5400" b="1">
              <a:latin typeface="Tahoma" panose="020B0604030504040204" pitchFamily="34" charset="0"/>
              <a:ea typeface="Tahoma" panose="020B0604030504040204" pitchFamily="34" charset="0"/>
              <a:cs typeface="Tahoma" panose="020B0604030504040204" pitchFamily="34" charset="0"/>
            </a:endParaRPr>
          </a:p>
        </p:txBody>
      </p:sp>
      <p:sp>
        <p:nvSpPr>
          <p:cNvPr id="8" name="Footer Placeholder 3">
            <a:extLst>
              <a:ext uri="{FF2B5EF4-FFF2-40B4-BE49-F238E27FC236}">
                <a16:creationId xmlns:a16="http://schemas.microsoft.com/office/drawing/2014/main" id="{25FC94C0-1CFA-4A2E-8C04-8D2B749E0147}"/>
              </a:ext>
            </a:extLst>
          </p:cNvPr>
          <p:cNvSpPr txBox="1"/>
          <p:nvPr/>
        </p:nvSpPr>
        <p:spPr>
          <a:xfrm>
            <a:off x="8935657" y="6493397"/>
            <a:ext cx="3256344" cy="364603"/>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2022 Programa de Servicios de SAFE para Personas con Discapacidades</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7" name="Footer Placeholder 3">
            <a:extLst>
              <a:ext uri="{FF2B5EF4-FFF2-40B4-BE49-F238E27FC236}">
                <a16:creationId xmlns:a16="http://schemas.microsoft.com/office/drawing/2014/main" id="{7303FDDF-E1EE-E945-B3D4-D89904836A88}"/>
              </a:ext>
            </a:extLst>
          </p:cNvPr>
          <p:cNvSpPr txBox="1"/>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dirty="0">
                <a:solidFill>
                  <a:srgbClr val="000000"/>
                </a:solidFill>
                <a:effectLst/>
                <a:latin typeface="Verdana"/>
                <a:ea typeface="Verdana"/>
                <a:cs typeface="Verdana"/>
              </a:rPr>
              <a:t>© 2023 Programa de Servicios de SAFE para Personas con Discapacidades</a:t>
            </a:r>
            <a:endParaRPr lang="en-US" sz="1000" b="1" dirty="0">
              <a:solidFill>
                <a:schemeClr val="tx1"/>
              </a:solidFill>
            </a:endParaRPr>
          </a:p>
        </p:txBody>
      </p:sp>
      <p:sp>
        <p:nvSpPr>
          <p:cNvPr id="10" name="TextBox 9">
            <a:extLst>
              <a:ext uri="{FF2B5EF4-FFF2-40B4-BE49-F238E27FC236}">
                <a16:creationId xmlns:a16="http://schemas.microsoft.com/office/drawing/2014/main" id="{7FB1C8DB-85F4-6142-AF18-4B84D0CF0D56}"/>
              </a:ext>
            </a:extLst>
          </p:cNvPr>
          <p:cNvSpPr txBox="1"/>
          <p:nvPr/>
        </p:nvSpPr>
        <p:spPr>
          <a:xfrm>
            <a:off x="2067762" y="96007"/>
            <a:ext cx="5278969"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BOLETO DE SALIDA</a:t>
            </a:r>
          </a:p>
        </p:txBody>
      </p:sp>
    </p:spTree>
    <p:extLst>
      <p:ext uri="{BB962C8B-B14F-4D97-AF65-F5344CB8AC3E}">
        <p14:creationId xmlns:p14="http://schemas.microsoft.com/office/powerpoint/2010/main" val="330411180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AF7343D-FBA7-3542-A06D-AE51AE8211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87452" cy="6858000"/>
          </a:xfrm>
          <a:prstGeom prst="rect">
            <a:avLst/>
          </a:prstGeom>
        </p:spPr>
      </p:pic>
      <p:pic>
        <p:nvPicPr>
          <p:cNvPr id="11" name="Picture 10">
            <a:extLst>
              <a:ext uri="{FF2B5EF4-FFF2-40B4-BE49-F238E27FC236}">
                <a16:creationId xmlns:a16="http://schemas.microsoft.com/office/drawing/2014/main" id="{BBC1D829-6CDD-D749-BED8-14044DC702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3759" y="1056528"/>
            <a:ext cx="5814077" cy="4492696"/>
          </a:xfrm>
          <a:prstGeom prst="rect">
            <a:avLst/>
          </a:prstGeom>
        </p:spPr>
      </p:pic>
      <p:sp>
        <p:nvSpPr>
          <p:cNvPr id="13" name="Footer Placeholder 3">
            <a:extLst>
              <a:ext uri="{FF2B5EF4-FFF2-40B4-BE49-F238E27FC236}">
                <a16:creationId xmlns:a16="http://schemas.microsoft.com/office/drawing/2014/main" id="{D13BE6BF-8659-C949-8C36-0388736C3613}"/>
              </a:ext>
            </a:extLst>
          </p:cNvPr>
          <p:cNvSpPr txBox="1"/>
          <p:nvPr/>
        </p:nvSpPr>
        <p:spPr>
          <a:xfrm>
            <a:off x="8967435" y="6439711"/>
            <a:ext cx="3224565"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4" name="Picture 13">
            <a:extLst>
              <a:ext uri="{FF2B5EF4-FFF2-40B4-BE49-F238E27FC236}">
                <a16:creationId xmlns:a16="http://schemas.microsoft.com/office/drawing/2014/main" id="{FE078036-5F3A-194B-9A21-9827EBB19E4F}"/>
              </a:ext>
            </a:extLst>
          </p:cNvPr>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grpSp>
        <p:nvGrpSpPr>
          <p:cNvPr id="15" name="Group 14">
            <a:extLst>
              <a:ext uri="{FF2B5EF4-FFF2-40B4-BE49-F238E27FC236}">
                <a16:creationId xmlns:a16="http://schemas.microsoft.com/office/drawing/2014/main" id="{C11CBAD8-94FD-F54C-A70C-E6FAFA0E9FEC}"/>
              </a:ext>
            </a:extLst>
          </p:cNvPr>
          <p:cNvGrpSpPr/>
          <p:nvPr/>
        </p:nvGrpSpPr>
        <p:grpSpPr>
          <a:xfrm>
            <a:off x="2129459" y="120255"/>
            <a:ext cx="9636798" cy="4967224"/>
            <a:chOff x="2129459" y="120255"/>
            <a:chExt cx="9636798" cy="4967224"/>
          </a:xfrm>
        </p:grpSpPr>
        <p:grpSp>
          <p:nvGrpSpPr>
            <p:cNvPr id="16" name="Group 15">
              <a:extLst>
                <a:ext uri="{FF2B5EF4-FFF2-40B4-BE49-F238E27FC236}">
                  <a16:creationId xmlns:a16="http://schemas.microsoft.com/office/drawing/2014/main" id="{1FAF5FCC-AC77-304B-A348-4DFF21843DA5}"/>
                </a:ext>
              </a:extLst>
            </p:cNvPr>
            <p:cNvGrpSpPr/>
            <p:nvPr/>
          </p:nvGrpSpPr>
          <p:grpSpPr>
            <a:xfrm>
              <a:off x="2129459" y="120255"/>
              <a:ext cx="9636798" cy="4967224"/>
              <a:chOff x="2129459" y="120255"/>
              <a:chExt cx="9636798" cy="4967224"/>
            </a:xfrm>
          </p:grpSpPr>
          <p:sp>
            <p:nvSpPr>
              <p:cNvPr id="19" name="Oval 18">
                <a:extLst>
                  <a:ext uri="{FF2B5EF4-FFF2-40B4-BE49-F238E27FC236}">
                    <a16:creationId xmlns:a16="http://schemas.microsoft.com/office/drawing/2014/main" id="{F547BFCE-96B6-5E4D-AE50-213C14CBF17B}"/>
                  </a:ext>
                </a:extLst>
              </p:cNvPr>
              <p:cNvSpPr/>
              <p:nvPr/>
            </p:nvSpPr>
            <p:spPr>
              <a:xfrm>
                <a:off x="9541396" y="4510920"/>
                <a:ext cx="1797163" cy="49571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1181EDF9-F8BC-DD4A-A8F4-9679ED93C018}"/>
                  </a:ext>
                </a:extLst>
              </p:cNvPr>
              <p:cNvGrpSpPr/>
              <p:nvPr/>
            </p:nvGrpSpPr>
            <p:grpSpPr>
              <a:xfrm>
                <a:off x="2129459" y="120255"/>
                <a:ext cx="9636798" cy="4967224"/>
                <a:chOff x="2129459" y="120255"/>
                <a:chExt cx="9636798" cy="4967224"/>
              </a:xfrm>
            </p:grpSpPr>
            <p:pic>
              <p:nvPicPr>
                <p:cNvPr id="21" name="Picture 2" descr="4f7404e9-4e46-4c7e-b722-ae5465174d6e@namprd16">
                  <a:extLst>
                    <a:ext uri="{FF2B5EF4-FFF2-40B4-BE49-F238E27FC236}">
                      <a16:creationId xmlns:a16="http://schemas.microsoft.com/office/drawing/2014/main" id="{D5AD6F66-2B7D-7941-A25C-6F3A7A4C54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7005" r="42347" b="24150"/>
                <a:stretch>
                  <a:fillRect/>
                </a:stretch>
              </p:blipFill>
              <p:spPr bwMode="auto">
                <a:xfrm>
                  <a:off x="2129459" y="948919"/>
                  <a:ext cx="357632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Oval 21">
                  <a:extLst>
                    <a:ext uri="{FF2B5EF4-FFF2-40B4-BE49-F238E27FC236}">
                      <a16:creationId xmlns:a16="http://schemas.microsoft.com/office/drawing/2014/main" id="{8FB89560-314E-8140-AC23-ABF05B2E3D12}"/>
                    </a:ext>
                  </a:extLst>
                </p:cNvPr>
                <p:cNvSpPr/>
                <p:nvPr/>
              </p:nvSpPr>
              <p:spPr>
                <a:xfrm>
                  <a:off x="9743440" y="3657600"/>
                  <a:ext cx="1432561" cy="52832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8B75897-65F7-7743-86C4-F2857B775E26}"/>
                    </a:ext>
                  </a:extLst>
                </p:cNvPr>
                <p:cNvSpPr txBox="1"/>
                <p:nvPr/>
              </p:nvSpPr>
              <p:spPr>
                <a:xfrm>
                  <a:off x="9842090" y="3679356"/>
                  <a:ext cx="1376070" cy="646331"/>
                </a:xfrm>
                <a:prstGeom prst="rect">
                  <a:avLst/>
                </a:prstGeom>
                <a:noFill/>
              </p:spPr>
              <p:txBody>
                <a:bodyPr wrap="square" rtlCol="0">
                  <a:spAutoFit/>
                </a:bodyPr>
                <a:lstStyle/>
                <a:p>
                  <a:pPr algn="ctr"/>
                  <a:r>
                    <a:rPr lang="es-MX" b="0" i="0" strike="noStrike" cap="none" spc="0" baseline="0" dirty="0">
                      <a:solidFill>
                        <a:srgbClr val="000000"/>
                      </a:solidFill>
                      <a:effectLst/>
                      <a:latin typeface="Smoothy" pitchFamily="2" charset="77"/>
                      <a:ea typeface="Tahoma"/>
                      <a:cs typeface="Tahoma"/>
                    </a:rPr>
                    <a:t>Hola. ¿Puede hablar?</a:t>
                  </a:r>
                </a:p>
              </p:txBody>
            </p:sp>
            <p:sp>
              <p:nvSpPr>
                <p:cNvPr id="24" name="TextBox 23">
                  <a:extLst>
                    <a:ext uri="{FF2B5EF4-FFF2-40B4-BE49-F238E27FC236}">
                      <a16:creationId xmlns:a16="http://schemas.microsoft.com/office/drawing/2014/main" id="{F39F4098-2723-E54A-87CA-AB3407763687}"/>
                    </a:ext>
                  </a:extLst>
                </p:cNvPr>
                <p:cNvSpPr txBox="1"/>
                <p:nvPr/>
              </p:nvSpPr>
              <p:spPr>
                <a:xfrm>
                  <a:off x="9624078" y="4502704"/>
                  <a:ext cx="1631801" cy="584775"/>
                </a:xfrm>
                <a:prstGeom prst="rect">
                  <a:avLst/>
                </a:prstGeom>
                <a:noFill/>
              </p:spPr>
              <p:txBody>
                <a:bodyPr wrap="square" rtlCol="0">
                  <a:spAutoFit/>
                </a:bodyPr>
                <a:lstStyle/>
                <a:p>
                  <a:pPr algn="ctr"/>
                  <a:r>
                    <a:rPr lang="es-MX" sz="1600" b="0" i="0" strike="noStrike" cap="none" spc="0" baseline="0" dirty="0">
                      <a:solidFill>
                        <a:srgbClr val="000000"/>
                      </a:solidFill>
                      <a:effectLst/>
                      <a:latin typeface="Smoothy" pitchFamily="2" charset="77"/>
                      <a:ea typeface="Tahoma"/>
                      <a:cs typeface="Tahoma"/>
                    </a:rPr>
                    <a:t>Sí. ¿En qué le </a:t>
                  </a:r>
                </a:p>
                <a:p>
                  <a:pPr algn="ctr"/>
                  <a:r>
                    <a:rPr lang="es-MX" sz="1600" b="0" i="0" strike="noStrike" cap="none" spc="0" baseline="0" dirty="0">
                      <a:solidFill>
                        <a:srgbClr val="000000"/>
                      </a:solidFill>
                      <a:effectLst/>
                      <a:latin typeface="Smoothy" pitchFamily="2" charset="77"/>
                      <a:ea typeface="Tahoma"/>
                      <a:cs typeface="Tahoma"/>
                    </a:rPr>
                    <a:t>puedo ayudar?</a:t>
                  </a:r>
                </a:p>
              </p:txBody>
            </p:sp>
            <p:sp>
              <p:nvSpPr>
                <p:cNvPr id="25" name="TextBox 24">
                  <a:extLst>
                    <a:ext uri="{FF2B5EF4-FFF2-40B4-BE49-F238E27FC236}">
                      <a16:creationId xmlns:a16="http://schemas.microsoft.com/office/drawing/2014/main" id="{F2928409-A8AB-F147-8DAD-6DDFB5768804}"/>
                    </a:ext>
                  </a:extLst>
                </p:cNvPr>
                <p:cNvSpPr txBox="1"/>
                <p:nvPr/>
              </p:nvSpPr>
              <p:spPr>
                <a:xfrm>
                  <a:off x="9512801" y="3072043"/>
                  <a:ext cx="2253456" cy="457200"/>
                </a:xfrm>
                <a:prstGeom prst="rect">
                  <a:avLst/>
                </a:prstGeom>
                <a:noFill/>
              </p:spPr>
              <p:txBody>
                <a:bodyPr wrap="square" rtlCol="0">
                  <a:spAutoFit/>
                </a:bodyPr>
                <a:lstStyle/>
                <a:p>
                  <a:pPr lvl="0"/>
                  <a:r>
                    <a:rPr lang="es-MX" sz="2400" b="1" i="0" strike="noStrike" cap="none" spc="0" baseline="0">
                      <a:solidFill>
                        <a:srgbClr val="000000"/>
                      </a:solidFill>
                      <a:effectLst/>
                      <a:latin typeface="Tahoma"/>
                      <a:ea typeface="Tahoma"/>
                      <a:cs typeface="Tahoma"/>
                    </a:rPr>
                    <a:t>¡Pida ayuda!</a:t>
                  </a:r>
                </a:p>
              </p:txBody>
            </p:sp>
            <p:grpSp>
              <p:nvGrpSpPr>
                <p:cNvPr id="26" name="Group 25">
                  <a:extLst>
                    <a:ext uri="{FF2B5EF4-FFF2-40B4-BE49-F238E27FC236}">
                      <a16:creationId xmlns:a16="http://schemas.microsoft.com/office/drawing/2014/main" id="{9AAA4A4D-B1FA-5245-AC0C-C1D6EB4FDC79}"/>
                    </a:ext>
                  </a:extLst>
                </p:cNvPr>
                <p:cNvGrpSpPr/>
                <p:nvPr/>
              </p:nvGrpSpPr>
              <p:grpSpPr>
                <a:xfrm>
                  <a:off x="2428239" y="120255"/>
                  <a:ext cx="6453287" cy="646331"/>
                  <a:chOff x="2428239" y="120255"/>
                  <a:chExt cx="6453287" cy="646331"/>
                </a:xfrm>
              </p:grpSpPr>
              <p:sp>
                <p:nvSpPr>
                  <p:cNvPr id="27" name="Rectangle 26">
                    <a:extLst>
                      <a:ext uri="{FF2B5EF4-FFF2-40B4-BE49-F238E27FC236}">
                        <a16:creationId xmlns:a16="http://schemas.microsoft.com/office/drawing/2014/main" id="{14A39124-F282-0848-81F4-DDE1631210A6}"/>
                      </a:ext>
                    </a:extLst>
                  </p:cNvPr>
                  <p:cNvSpPr/>
                  <p:nvPr/>
                </p:nvSpPr>
                <p:spPr>
                  <a:xfrm>
                    <a:off x="2428239" y="182337"/>
                    <a:ext cx="4913421" cy="5491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05CF6CC6-47CA-FB4D-B440-40DEED92422E}"/>
                      </a:ext>
                    </a:extLst>
                  </p:cNvPr>
                  <p:cNvSpPr txBox="1"/>
                  <p:nvPr/>
                </p:nvSpPr>
                <p:spPr>
                  <a:xfrm>
                    <a:off x="2428240" y="120255"/>
                    <a:ext cx="6453286" cy="646331"/>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Cómo pedir ayuda</a:t>
                    </a:r>
                  </a:p>
                </p:txBody>
              </p:sp>
            </p:grpSp>
          </p:grpSp>
        </p:grpSp>
        <p:sp>
          <p:nvSpPr>
            <p:cNvPr id="17" name="Moon 16">
              <a:extLst>
                <a:ext uri="{FF2B5EF4-FFF2-40B4-BE49-F238E27FC236}">
                  <a16:creationId xmlns:a16="http://schemas.microsoft.com/office/drawing/2014/main" id="{54950D46-84BB-9145-BA89-20026D1A050A}"/>
                </a:ext>
              </a:extLst>
            </p:cNvPr>
            <p:cNvSpPr/>
            <p:nvPr/>
          </p:nvSpPr>
          <p:spPr>
            <a:xfrm rot="12641641">
              <a:off x="8532331" y="2475669"/>
              <a:ext cx="884070" cy="2196376"/>
            </a:xfrm>
            <a:prstGeom prst="mo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D80CBDB-F568-3B43-9F93-47AECCD7CCEB}"/>
                </a:ext>
              </a:extLst>
            </p:cNvPr>
            <p:cNvSpPr/>
            <p:nvPr/>
          </p:nvSpPr>
          <p:spPr>
            <a:xfrm>
              <a:off x="8553159" y="4256920"/>
              <a:ext cx="328367" cy="254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9632620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B0B16AF5-BEF0-DF48-BE0A-2DCB2BDA57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3084" cy="6858000"/>
          </a:xfrm>
          <a:prstGeom prst="rect">
            <a:avLst/>
          </a:prstGeom>
        </p:spPr>
      </p:pic>
      <p:pic>
        <p:nvPicPr>
          <p:cNvPr id="45" name="Picture 44">
            <a:extLst>
              <a:ext uri="{FF2B5EF4-FFF2-40B4-BE49-F238E27FC236}">
                <a16:creationId xmlns:a16="http://schemas.microsoft.com/office/drawing/2014/main" id="{E4239F3B-D2E5-714B-BEB7-18F135C21DF6}"/>
              </a:ext>
            </a:extLst>
          </p:cNvPr>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46" name="Footer Placeholder 3">
            <a:extLst>
              <a:ext uri="{FF2B5EF4-FFF2-40B4-BE49-F238E27FC236}">
                <a16:creationId xmlns:a16="http://schemas.microsoft.com/office/drawing/2014/main" id="{D9517758-6495-F444-B07B-A8941AB3668B}"/>
              </a:ext>
            </a:extLst>
          </p:cNvPr>
          <p:cNvSpPr txBox="1"/>
          <p:nvPr/>
        </p:nvSpPr>
        <p:spPr>
          <a:xfrm>
            <a:off x="8967435" y="6558191"/>
            <a:ext cx="3224565" cy="29980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para Personas con Discapacidades de SAFE</a:t>
            </a:r>
          </a:p>
        </p:txBody>
      </p:sp>
      <p:grpSp>
        <p:nvGrpSpPr>
          <p:cNvPr id="47" name="Group 46">
            <a:extLst>
              <a:ext uri="{FF2B5EF4-FFF2-40B4-BE49-F238E27FC236}">
                <a16:creationId xmlns:a16="http://schemas.microsoft.com/office/drawing/2014/main" id="{9691E64D-1924-6440-B7B7-7CE3D77A5B82}"/>
              </a:ext>
            </a:extLst>
          </p:cNvPr>
          <p:cNvGrpSpPr/>
          <p:nvPr/>
        </p:nvGrpSpPr>
        <p:grpSpPr>
          <a:xfrm>
            <a:off x="2406631" y="134598"/>
            <a:ext cx="5500240" cy="1200329"/>
            <a:chOff x="2406631" y="174939"/>
            <a:chExt cx="4446585" cy="1200329"/>
          </a:xfrm>
        </p:grpSpPr>
        <p:sp>
          <p:nvSpPr>
            <p:cNvPr id="48" name="Rectangle 47">
              <a:extLst>
                <a:ext uri="{FF2B5EF4-FFF2-40B4-BE49-F238E27FC236}">
                  <a16:creationId xmlns:a16="http://schemas.microsoft.com/office/drawing/2014/main" id="{07390200-4791-DC40-A7A7-E379194621F9}"/>
                </a:ext>
              </a:extLst>
            </p:cNvPr>
            <p:cNvSpPr/>
            <p:nvPr/>
          </p:nvSpPr>
          <p:spPr>
            <a:xfrm>
              <a:off x="2406631" y="202648"/>
              <a:ext cx="4446585"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A114E26E-12E5-F54E-A4A0-F86509C149AA}"/>
                </a:ext>
              </a:extLst>
            </p:cNvPr>
            <p:cNvSpPr txBox="1"/>
            <p:nvPr/>
          </p:nvSpPr>
          <p:spPr>
            <a:xfrm>
              <a:off x="2550143" y="174939"/>
              <a:ext cx="3751948" cy="1200329"/>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Porra de poder</a:t>
              </a:r>
              <a:endParaRPr lang="en-US" sz="360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grpSp>
        <p:nvGrpSpPr>
          <p:cNvPr id="50" name="Group 49">
            <a:extLst>
              <a:ext uri="{FF2B5EF4-FFF2-40B4-BE49-F238E27FC236}">
                <a16:creationId xmlns:a16="http://schemas.microsoft.com/office/drawing/2014/main" id="{823BCC96-04DC-4E4F-BE0D-3ED7D833A665}"/>
              </a:ext>
            </a:extLst>
          </p:cNvPr>
          <p:cNvGrpSpPr/>
          <p:nvPr/>
        </p:nvGrpSpPr>
        <p:grpSpPr>
          <a:xfrm>
            <a:off x="7102191" y="1924493"/>
            <a:ext cx="3657600" cy="2073349"/>
            <a:chOff x="7102191" y="1924493"/>
            <a:chExt cx="3657600" cy="2073349"/>
          </a:xfrm>
        </p:grpSpPr>
        <p:grpSp>
          <p:nvGrpSpPr>
            <p:cNvPr id="51" name="Group 50">
              <a:extLst>
                <a:ext uri="{FF2B5EF4-FFF2-40B4-BE49-F238E27FC236}">
                  <a16:creationId xmlns:a16="http://schemas.microsoft.com/office/drawing/2014/main" id="{D9D63873-8FCF-B54B-B0D8-449E1FBD3C39}"/>
                </a:ext>
              </a:extLst>
            </p:cNvPr>
            <p:cNvGrpSpPr/>
            <p:nvPr/>
          </p:nvGrpSpPr>
          <p:grpSpPr>
            <a:xfrm>
              <a:off x="7410893" y="3189767"/>
              <a:ext cx="3253563" cy="808075"/>
              <a:chOff x="7410893" y="3189767"/>
              <a:chExt cx="3253563" cy="808075"/>
            </a:xfrm>
          </p:grpSpPr>
          <p:sp>
            <p:nvSpPr>
              <p:cNvPr id="53" name="Rectangle 52">
                <a:extLst>
                  <a:ext uri="{FF2B5EF4-FFF2-40B4-BE49-F238E27FC236}">
                    <a16:creationId xmlns:a16="http://schemas.microsoft.com/office/drawing/2014/main" id="{93322AE8-25BC-8C43-A035-404FE3F6CFEC}"/>
                  </a:ext>
                </a:extLst>
              </p:cNvPr>
              <p:cNvSpPr/>
              <p:nvPr/>
            </p:nvSpPr>
            <p:spPr>
              <a:xfrm>
                <a:off x="7410893" y="3189767"/>
                <a:ext cx="3253563" cy="4997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8B848C9C-7581-364E-BEC6-E5FD5E2E550A}"/>
                  </a:ext>
                </a:extLst>
              </p:cNvPr>
              <p:cNvSpPr/>
              <p:nvPr/>
            </p:nvSpPr>
            <p:spPr>
              <a:xfrm>
                <a:off x="8602847" y="3689498"/>
                <a:ext cx="1616149" cy="308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07C9EE41-BC5F-3F43-A463-DC0288049204}"/>
                </a:ext>
              </a:extLst>
            </p:cNvPr>
            <p:cNvSpPr/>
            <p:nvPr/>
          </p:nvSpPr>
          <p:spPr>
            <a:xfrm>
              <a:off x="7102191" y="1924493"/>
              <a:ext cx="3657600" cy="176500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Box 54">
            <a:extLst>
              <a:ext uri="{FF2B5EF4-FFF2-40B4-BE49-F238E27FC236}">
                <a16:creationId xmlns:a16="http://schemas.microsoft.com/office/drawing/2014/main" id="{9442A8B1-36F2-D645-91B1-2AB8DEA33E99}"/>
              </a:ext>
            </a:extLst>
          </p:cNvPr>
          <p:cNvSpPr txBox="1"/>
          <p:nvPr/>
        </p:nvSpPr>
        <p:spPr>
          <a:xfrm>
            <a:off x="7424579" y="1622710"/>
            <a:ext cx="3178281" cy="2529840"/>
          </a:xfrm>
          <a:prstGeom prst="rect">
            <a:avLst/>
          </a:prstGeom>
          <a:noFill/>
        </p:spPr>
        <p:txBody>
          <a:bodyPr wrap="square" rtlCol="0">
            <a:spAutoFit/>
          </a:bodyPr>
          <a:lstStyle/>
          <a:p>
            <a:pPr algn="ctr"/>
            <a:r>
              <a:rPr lang="es-MX" sz="4000" b="0" i="0" strike="noStrike" cap="none" spc="0" baseline="0" dirty="0">
                <a:solidFill>
                  <a:srgbClr val="000000"/>
                </a:solidFill>
                <a:effectLst/>
                <a:latin typeface="Tahoma"/>
                <a:ea typeface="Tahoma"/>
                <a:cs typeface="Tahoma"/>
              </a:rPr>
              <a:t>¡¡ME CONOZCO MEJOR QUE NADIE!!</a:t>
            </a:r>
            <a:endParaRPr lang="en-US" sz="4000" dirty="0">
              <a:latin typeface="Tahoma" panose="020B0604030504040204" pitchFamily="34" charset="0"/>
              <a:ea typeface="Tahoma" panose="020B0604030504040204" pitchFamily="34" charset="0"/>
              <a:cs typeface="Tahoma" panose="020B0604030504040204" pitchFamily="34" charset="0"/>
            </a:endParaRPr>
          </a:p>
        </p:txBody>
      </p:sp>
      <p:sp>
        <p:nvSpPr>
          <p:cNvPr id="56" name="Rectangle 55">
            <a:extLst>
              <a:ext uri="{FF2B5EF4-FFF2-40B4-BE49-F238E27FC236}">
                <a16:creationId xmlns:a16="http://schemas.microsoft.com/office/drawing/2014/main" id="{2B503A9D-D6EF-814E-9B3C-CAC2AC2D59F2}"/>
              </a:ext>
            </a:extLst>
          </p:cNvPr>
          <p:cNvSpPr/>
          <p:nvPr/>
        </p:nvSpPr>
        <p:spPr>
          <a:xfrm>
            <a:off x="10499833" y="2722179"/>
            <a:ext cx="301998"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25282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73259" cy="6829844"/>
          </a:xfrm>
          <a:prstGeom prst="rect">
            <a:avLst/>
          </a:prstGeom>
        </p:spPr>
      </p:pic>
      <p:sp>
        <p:nvSpPr>
          <p:cNvPr id="64" name="TextBox 63"/>
          <p:cNvSpPr txBox="1"/>
          <p:nvPr/>
        </p:nvSpPr>
        <p:spPr>
          <a:xfrm>
            <a:off x="5255298" y="1252478"/>
            <a:ext cx="1412589" cy="173736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endParaRPr lang="en-US"/>
          </a:p>
          <a:p>
            <a:pPr algn="ctr"/>
            <a:endParaRPr lang="en-US" b="1">
              <a:latin typeface="Tahoma" panose="020B0604030504040204" pitchFamily="34" charset="0"/>
              <a:ea typeface="Tahoma" panose="020B0604030504040204" pitchFamily="34" charset="0"/>
              <a:cs typeface="Tahoma" panose="020B0604030504040204" pitchFamily="34" charset="0"/>
            </a:endParaRPr>
          </a:p>
          <a:p>
            <a:pPr algn="ctr"/>
            <a:r>
              <a:rPr lang="es-MX" sz="1800" b="1" i="0" strike="noStrike" cap="none" spc="0" baseline="0">
                <a:solidFill>
                  <a:srgbClr val="000000"/>
                </a:solidFill>
                <a:effectLst/>
                <a:latin typeface="Tahoma"/>
                <a:ea typeface="Tahoma"/>
                <a:cs typeface="Tahoma"/>
              </a:rPr>
              <a:t>Familiar</a:t>
            </a:r>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3384714" y="1154431"/>
            <a:ext cx="8719658" cy="3817364"/>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790329" y="3129139"/>
            <a:ext cx="1626288" cy="1769715"/>
            <a:chOff x="6072494" y="1222347"/>
            <a:chExt cx="1468760" cy="1769715"/>
          </a:xfrm>
        </p:grpSpPr>
        <p:sp>
          <p:nvSpPr>
            <p:cNvPr id="70" name="TextBox 69"/>
            <p:cNvSpPr txBox="1"/>
            <p:nvPr/>
          </p:nvSpPr>
          <p:spPr>
            <a:xfrm>
              <a:off x="6215676" y="1222347"/>
              <a:ext cx="1252459" cy="1769715"/>
            </a:xfrm>
            <a:prstGeom prst="rect">
              <a:avLst/>
            </a:prstGeom>
            <a:solidFill>
              <a:schemeClr val="bg1"/>
            </a:solidFill>
            <a:ln>
              <a:solidFill>
                <a:schemeClr val="tx1"/>
              </a:solidFill>
            </a:ln>
          </p:spPr>
          <p:txBody>
            <a:bodyPr wrap="square" rtlCol="0">
              <a:spAutoFit/>
            </a:bodyPr>
            <a:lstStyle/>
            <a:p>
              <a:endParaRPr lang="en-US" sz="1400" dirty="0"/>
            </a:p>
            <a:p>
              <a:endParaRPr lang="en-US" sz="1400" dirty="0"/>
            </a:p>
            <a:p>
              <a:endParaRPr lang="en-US" sz="1400" dirty="0"/>
            </a:p>
            <a:p>
              <a:pPr algn="ctr">
                <a:spcBef>
                  <a:spcPts val="1200"/>
                </a:spcBef>
              </a:pPr>
              <a:endParaRPr lang="en-US" sz="1400" b="1" dirty="0">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endParaRPr lang="es-MX" sz="900" b="1" i="0" strike="noStrike" cap="none" spc="0" baseline="0" dirty="0">
                <a:solidFill>
                  <a:srgbClr val="000000"/>
                </a:solidFill>
                <a:effectLst/>
                <a:latin typeface="Tahoma"/>
                <a:ea typeface="Tahoma"/>
                <a:cs typeface="Tahoma"/>
              </a:endParaRPr>
            </a:p>
            <a:p>
              <a:pPr algn="ctr">
                <a:spcBef>
                  <a:spcPts val="1200"/>
                </a:spcBef>
              </a:pPr>
              <a:r>
                <a:rPr lang="es-MX" sz="1400" b="1" i="0" strike="noStrike" cap="none" spc="0" baseline="0" dirty="0">
                  <a:solidFill>
                    <a:srgbClr val="000000"/>
                  </a:solidFill>
                  <a:effectLst/>
                  <a:latin typeface="Tahoma"/>
                  <a:ea typeface="Tahoma"/>
                  <a:cs typeface="Tahoma"/>
                </a:rPr>
                <a:t>Doctor/a/e</a:t>
              </a:r>
              <a:endParaRPr lang="en-US" sz="1400" b="1" dirty="0">
                <a:latin typeface="Tahoma" panose="020B0604030504040204" pitchFamily="34" charset="0"/>
                <a:ea typeface="Tahoma" panose="020B0604030504040204" pitchFamily="34" charset="0"/>
                <a:cs typeface="Tahoma" panose="020B0604030504040204" pitchFamily="34" charset="0"/>
              </a:endParaRPr>
            </a:p>
          </p:txBody>
        </p:sp>
        <p:pic>
          <p:nvPicPr>
            <p:cNvPr id="71" name="Picture 7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72494" y="1249354"/>
              <a:ext cx="1468760" cy="1252546"/>
            </a:xfrm>
            <a:prstGeom prst="rect">
              <a:avLst/>
            </a:prstGeom>
          </p:spPr>
        </p:pic>
      </p:grpSp>
      <p:grpSp>
        <p:nvGrpSpPr>
          <p:cNvPr id="72" name="Group 71"/>
          <p:cNvGrpSpPr/>
          <p:nvPr/>
        </p:nvGrpSpPr>
        <p:grpSpPr>
          <a:xfrm>
            <a:off x="8426971" y="1252478"/>
            <a:ext cx="1752970" cy="1908215"/>
            <a:chOff x="8871113" y="1252478"/>
            <a:chExt cx="1752970" cy="1908215"/>
          </a:xfrm>
        </p:grpSpPr>
        <p:sp>
          <p:nvSpPr>
            <p:cNvPr id="73" name="TextBox 72"/>
            <p:cNvSpPr txBox="1"/>
            <p:nvPr/>
          </p:nvSpPr>
          <p:spPr>
            <a:xfrm>
              <a:off x="8871113" y="1252478"/>
              <a:ext cx="1752970" cy="1908215"/>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r>
                <a:rPr lang="es-MX" sz="1400" b="1" i="0" strike="noStrike" cap="none" spc="0" baseline="0" dirty="0">
                  <a:solidFill>
                    <a:srgbClr val="000000"/>
                  </a:solidFill>
                  <a:effectLst/>
                  <a:latin typeface="Tahoma"/>
                  <a:ea typeface="Tahoma"/>
                  <a:cs typeface="Tahoma"/>
                </a:rPr>
                <a:t>Compañero/a/e de trabajo</a:t>
              </a:r>
              <a:endParaRPr lang="en-US" sz="1400" b="1" dirty="0">
                <a:latin typeface="Tahoma" panose="020B0604030504040204" pitchFamily="34" charset="0"/>
                <a:ea typeface="Tahoma" panose="020B0604030504040204" pitchFamily="34" charset="0"/>
                <a:cs typeface="Tahoma" panose="020B0604030504040204" pitchFamily="34" charset="0"/>
              </a:endParaRPr>
            </a:p>
          </p:txBody>
        </p:sp>
        <p:pic>
          <p:nvPicPr>
            <p:cNvPr id="74" name="Picture 7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1389" y="1410024"/>
              <a:ext cx="1450558" cy="1237024"/>
            </a:xfrm>
            <a:prstGeom prst="rect">
              <a:avLst/>
            </a:prstGeom>
          </p:spPr>
        </p:pic>
      </p:grpSp>
      <p:grpSp>
        <p:nvGrpSpPr>
          <p:cNvPr id="75" name="Group 74"/>
          <p:cNvGrpSpPr/>
          <p:nvPr/>
        </p:nvGrpSpPr>
        <p:grpSpPr>
          <a:xfrm>
            <a:off x="10178350" y="1251406"/>
            <a:ext cx="1752970" cy="1754326"/>
            <a:chOff x="10674744" y="1251406"/>
            <a:chExt cx="1752970" cy="1754326"/>
          </a:xfrm>
        </p:grpSpPr>
        <p:sp>
          <p:nvSpPr>
            <p:cNvPr id="76" name="TextBox 75"/>
            <p:cNvSpPr txBox="1"/>
            <p:nvPr/>
          </p:nvSpPr>
          <p:spPr>
            <a:xfrm>
              <a:off x="10674745" y="1251406"/>
              <a:ext cx="1752970" cy="173736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endParaRPr lang="en-US"/>
            </a:p>
            <a:p>
              <a:pPr algn="ctr"/>
              <a:endParaRPr lang="en-US" b="1">
                <a:latin typeface="Tahoma" panose="020B0604030504040204" pitchFamily="34" charset="0"/>
                <a:ea typeface="Tahoma" panose="020B0604030504040204" pitchFamily="34" charset="0"/>
                <a:cs typeface="Tahoma" panose="020B0604030504040204" pitchFamily="34" charset="0"/>
              </a:endParaRPr>
            </a:p>
            <a:p>
              <a:pPr algn="ctr"/>
              <a:r>
                <a:rPr lang="es-MX" sz="1800" b="1" i="0" strike="noStrike" cap="none" spc="0" baseline="0">
                  <a:solidFill>
                    <a:srgbClr val="000000"/>
                  </a:solidFill>
                  <a:effectLst/>
                  <a:latin typeface="Tahoma"/>
                  <a:ea typeface="Tahoma"/>
                  <a:cs typeface="Tahoma"/>
                </a:rPr>
                <a:t>Maestro/a/e</a:t>
              </a:r>
              <a:endParaRPr lang="en-US" b="1">
                <a:latin typeface="Tahoma" panose="020B0604030504040204" pitchFamily="34" charset="0"/>
                <a:ea typeface="Tahoma" panose="020B0604030504040204" pitchFamily="34" charset="0"/>
                <a:cs typeface="Tahoma" panose="020B0604030504040204" pitchFamily="34" charset="0"/>
              </a:endParaRPr>
            </a:p>
          </p:txBody>
        </p:sp>
        <p:pic>
          <p:nvPicPr>
            <p:cNvPr id="77" name="Picture 7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98029" y="1382268"/>
              <a:ext cx="1410250" cy="1202649"/>
            </a:xfrm>
            <a:prstGeom prst="rect">
              <a:avLst/>
            </a:prstGeom>
          </p:spPr>
        </p:pic>
      </p:grpSp>
      <p:grpSp>
        <p:nvGrpSpPr>
          <p:cNvPr id="81" name="Group 80"/>
          <p:cNvGrpSpPr/>
          <p:nvPr/>
        </p:nvGrpSpPr>
        <p:grpSpPr>
          <a:xfrm>
            <a:off x="3444523" y="3133051"/>
            <a:ext cx="1755648" cy="1773936"/>
            <a:chOff x="13191930" y="2258937"/>
            <a:chExt cx="1755648" cy="1773936"/>
          </a:xfrm>
        </p:grpSpPr>
        <p:sp>
          <p:nvSpPr>
            <p:cNvPr id="82" name="TextBox 81"/>
            <p:cNvSpPr txBox="1"/>
            <p:nvPr/>
          </p:nvSpPr>
          <p:spPr>
            <a:xfrm>
              <a:off x="13191930" y="2258937"/>
              <a:ext cx="1755648" cy="1773936"/>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r>
                <a:rPr lang="es-MX" sz="1800" b="1" i="0" strike="noStrike" cap="none" spc="0" baseline="0" dirty="0">
                  <a:solidFill>
                    <a:srgbClr val="000000"/>
                  </a:solidFill>
                  <a:effectLst/>
                  <a:latin typeface="Tahoma"/>
                  <a:ea typeface="Tahoma"/>
                  <a:cs typeface="Tahoma"/>
                </a:rPr>
                <a:t>Pareja</a:t>
              </a:r>
              <a:endParaRPr lang="en-US" b="1" dirty="0">
                <a:latin typeface="Tahoma" panose="020B0604030504040204" pitchFamily="34" charset="0"/>
                <a:ea typeface="Tahoma" panose="020B0604030504040204" pitchFamily="34" charset="0"/>
                <a:cs typeface="Tahoma" panose="020B0604030504040204" pitchFamily="34" charset="0"/>
              </a:endParaRPr>
            </a:p>
          </p:txBody>
        </p:sp>
        <p:pic>
          <p:nvPicPr>
            <p:cNvPr id="83" name="Picture 8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453193" y="2376814"/>
              <a:ext cx="1231747" cy="1050424"/>
            </a:xfrm>
            <a:prstGeom prst="rect">
              <a:avLst/>
            </a:prstGeom>
          </p:spPr>
        </p:pic>
      </p:grpSp>
      <p:grpSp>
        <p:nvGrpSpPr>
          <p:cNvPr id="11" name="Group 10"/>
          <p:cNvGrpSpPr/>
          <p:nvPr/>
        </p:nvGrpSpPr>
        <p:grpSpPr>
          <a:xfrm>
            <a:off x="3570589" y="1262988"/>
            <a:ext cx="1675523" cy="1692771"/>
            <a:chOff x="3570589" y="1262988"/>
            <a:chExt cx="1675523" cy="1692771"/>
          </a:xfrm>
        </p:grpSpPr>
        <p:sp>
          <p:nvSpPr>
            <p:cNvPr id="67" name="TextBox 66"/>
            <p:cNvSpPr txBox="1"/>
            <p:nvPr/>
          </p:nvSpPr>
          <p:spPr>
            <a:xfrm>
              <a:off x="3570589" y="1262988"/>
              <a:ext cx="1675523" cy="1692771"/>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endParaRPr lang="en-US" dirty="0"/>
            </a:p>
            <a:p>
              <a:pPr algn="ctr"/>
              <a:r>
                <a:rPr lang="es-MX" sz="1400" b="1" i="0" strike="noStrike" cap="none" spc="0" baseline="0" dirty="0">
                  <a:solidFill>
                    <a:srgbClr val="000000"/>
                  </a:solidFill>
                  <a:effectLst/>
                  <a:latin typeface="Tahoma"/>
                  <a:ea typeface="Tahoma"/>
                  <a:cs typeface="Tahoma"/>
                </a:rPr>
                <a:t>Salir con alguien</a:t>
              </a:r>
              <a:endParaRPr lang="en-US" sz="1400" b="1" dirty="0">
                <a:latin typeface="Tahoma" panose="020B0604030504040204" pitchFamily="34" charset="0"/>
                <a:ea typeface="Tahoma" panose="020B0604030504040204" pitchFamily="34" charset="0"/>
                <a:cs typeface="Tahoma" panose="020B0604030504040204" pitchFamily="34" charset="0"/>
              </a:endParaRPr>
            </a:p>
          </p:txBody>
        </p:sp>
        <p:pic>
          <p:nvPicPr>
            <p:cNvPr id="91" name="Picture 9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74683" y="1269231"/>
              <a:ext cx="1629516" cy="1389638"/>
            </a:xfrm>
            <a:prstGeom prst="rect">
              <a:avLst/>
            </a:prstGeom>
          </p:spPr>
        </p:pic>
      </p:grpSp>
      <p:grpSp>
        <p:nvGrpSpPr>
          <p:cNvPr id="13" name="Group 12"/>
          <p:cNvGrpSpPr/>
          <p:nvPr/>
        </p:nvGrpSpPr>
        <p:grpSpPr>
          <a:xfrm>
            <a:off x="5198283" y="3130606"/>
            <a:ext cx="1752970" cy="1769715"/>
            <a:chOff x="5315850" y="3130606"/>
            <a:chExt cx="1752970" cy="1769715"/>
          </a:xfrm>
        </p:grpSpPr>
        <p:sp>
          <p:nvSpPr>
            <p:cNvPr id="79" name="TextBox 78"/>
            <p:cNvSpPr txBox="1"/>
            <p:nvPr/>
          </p:nvSpPr>
          <p:spPr>
            <a:xfrm>
              <a:off x="5315850" y="3130606"/>
              <a:ext cx="1752970" cy="1769715"/>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endParaRPr lang="en-US" sz="900" b="1" dirty="0">
                <a:latin typeface="Tahoma" panose="020B0604030504040204" pitchFamily="34" charset="0"/>
                <a:ea typeface="Tahoma" panose="020B0604030504040204" pitchFamily="34" charset="0"/>
                <a:cs typeface="Tahoma" panose="020B0604030504040204" pitchFamily="34" charset="0"/>
              </a:endParaRPr>
            </a:p>
            <a:p>
              <a:pPr algn="ctr"/>
              <a:r>
                <a:rPr lang="es-MX" sz="1400" b="1" i="0" strike="noStrike" cap="none" spc="0" baseline="0" dirty="0">
                  <a:solidFill>
                    <a:srgbClr val="000000"/>
                  </a:solidFill>
                  <a:effectLst/>
                  <a:latin typeface="Tahoma"/>
                  <a:ea typeface="Tahoma"/>
                  <a:cs typeface="Tahoma"/>
                </a:rPr>
                <a:t>Personal de apoyo</a:t>
              </a:r>
              <a:endParaRPr lang="en-US" sz="1400" b="1" dirty="0">
                <a:latin typeface="Tahoma" panose="020B0604030504040204" pitchFamily="34" charset="0"/>
                <a:ea typeface="Tahoma" panose="020B0604030504040204" pitchFamily="34" charset="0"/>
                <a:cs typeface="Tahoma" panose="020B0604030504040204" pitchFamily="34" charset="0"/>
              </a:endParaRPr>
            </a:p>
          </p:txBody>
        </p:sp>
        <p:pic>
          <p:nvPicPr>
            <p:cNvPr id="92" name="Picture 9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45433" y="3251295"/>
              <a:ext cx="1289766" cy="1099902"/>
            </a:xfrm>
            <a:prstGeom prst="rect">
              <a:avLst/>
            </a:prstGeom>
          </p:spPr>
        </p:pic>
      </p:grpSp>
      <p:grpSp>
        <p:nvGrpSpPr>
          <p:cNvPr id="27" name="Group 26"/>
          <p:cNvGrpSpPr/>
          <p:nvPr/>
        </p:nvGrpSpPr>
        <p:grpSpPr>
          <a:xfrm>
            <a:off x="9983280" y="3130606"/>
            <a:ext cx="2019618" cy="1769715"/>
            <a:chOff x="9983280" y="3130606"/>
            <a:chExt cx="2019618" cy="1769715"/>
          </a:xfrm>
        </p:grpSpPr>
        <p:sp>
          <p:nvSpPr>
            <p:cNvPr id="85" name="TextBox 84"/>
            <p:cNvSpPr txBox="1"/>
            <p:nvPr/>
          </p:nvSpPr>
          <p:spPr>
            <a:xfrm>
              <a:off x="10101593" y="3130606"/>
              <a:ext cx="1901305" cy="1769715"/>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endParaRPr lang="en-US" sz="1600" b="1"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s-MX" sz="1600" b="1" i="0" strike="noStrike" cap="none" spc="0" baseline="0" dirty="0">
                  <a:solidFill>
                    <a:srgbClr val="000000"/>
                  </a:solidFill>
                  <a:effectLst/>
                  <a:latin typeface="Tahoma"/>
                  <a:ea typeface="Tahoma"/>
                  <a:cs typeface="Tahoma"/>
                </a:rPr>
                <a:t>Líder religioso</a:t>
              </a:r>
              <a:endParaRPr lang="en-US" sz="1600" b="1" dirty="0">
                <a:latin typeface="Tahoma" panose="020B0604030504040204" pitchFamily="34" charset="0"/>
                <a:ea typeface="Tahoma" panose="020B0604030504040204" pitchFamily="34" charset="0"/>
                <a:cs typeface="Tahoma" panose="020B0604030504040204" pitchFamily="34" charset="0"/>
              </a:endParaRPr>
            </a:p>
          </p:txBody>
        </p:sp>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054641" y="3902955"/>
              <a:ext cx="772531" cy="658808"/>
            </a:xfrm>
            <a:prstGeom prst="rect">
              <a:avLst/>
            </a:prstGeom>
          </p:spPr>
        </p:pic>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58829" y="3891741"/>
              <a:ext cx="765270" cy="652616"/>
            </a:xfrm>
            <a:prstGeom prst="rect">
              <a:avLst/>
            </a:prstGeom>
          </p:spPr>
        </p:pic>
        <p:pic>
          <p:nvPicPr>
            <p:cNvPr id="21" name="Picture 2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081275" y="3169734"/>
              <a:ext cx="859860" cy="733282"/>
            </a:xfrm>
            <a:prstGeom prst="rect">
              <a:avLst/>
            </a:prstGeom>
          </p:spPr>
        </p:pic>
        <p:pic>
          <p:nvPicPr>
            <p:cNvPr id="22" name="Picture 2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983280" y="3144720"/>
              <a:ext cx="878437" cy="749124"/>
            </a:xfrm>
            <a:prstGeom prst="rect">
              <a:avLst/>
            </a:prstGeom>
          </p:spPr>
        </p:pic>
      </p:grpSp>
      <p:grpSp>
        <p:nvGrpSpPr>
          <p:cNvPr id="26" name="Group 25"/>
          <p:cNvGrpSpPr/>
          <p:nvPr/>
        </p:nvGrpSpPr>
        <p:grpSpPr>
          <a:xfrm>
            <a:off x="8332260" y="3131371"/>
            <a:ext cx="1752970" cy="1773936"/>
            <a:chOff x="8436764" y="3131371"/>
            <a:chExt cx="1752970" cy="1773936"/>
          </a:xfrm>
        </p:grpSpPr>
        <p:sp>
          <p:nvSpPr>
            <p:cNvPr id="88" name="TextBox 87"/>
            <p:cNvSpPr txBox="1"/>
            <p:nvPr/>
          </p:nvSpPr>
          <p:spPr>
            <a:xfrm>
              <a:off x="8436764" y="3131371"/>
              <a:ext cx="1752970" cy="1773936"/>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r>
                <a:rPr lang="es-MX" sz="1800" b="1" i="0" strike="noStrike" cap="none" spc="0" baseline="0" dirty="0">
                  <a:solidFill>
                    <a:srgbClr val="000000"/>
                  </a:solidFill>
                  <a:effectLst/>
                  <a:latin typeface="Tahoma"/>
                  <a:ea typeface="Tahoma"/>
                  <a:cs typeface="Tahoma"/>
                </a:rPr>
                <a:t>Consejero/a/e o terapeuta</a:t>
              </a:r>
              <a:endParaRPr lang="en-US" b="1" dirty="0">
                <a:latin typeface="Tahoma" panose="020B0604030504040204" pitchFamily="34" charset="0"/>
                <a:ea typeface="Tahoma" panose="020B0604030504040204" pitchFamily="34" charset="0"/>
                <a:cs typeface="Tahoma" panose="020B0604030504040204" pitchFamily="34" charset="0"/>
              </a:endParaRPr>
            </a:p>
          </p:txBody>
        </p:sp>
        <p:pic>
          <p:nvPicPr>
            <p:cNvPr id="23" name="Picture 2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603893" y="3223849"/>
              <a:ext cx="1263500" cy="1077503"/>
            </a:xfrm>
            <a:prstGeom prst="rect">
              <a:avLst/>
            </a:prstGeom>
          </p:spPr>
        </p:pic>
      </p:grpSp>
      <p:grpSp>
        <p:nvGrpSpPr>
          <p:cNvPr id="25" name="Group 24"/>
          <p:cNvGrpSpPr/>
          <p:nvPr/>
        </p:nvGrpSpPr>
        <p:grpSpPr>
          <a:xfrm>
            <a:off x="5277562" y="1252478"/>
            <a:ext cx="3143824" cy="1754326"/>
            <a:chOff x="5277562" y="1252478"/>
            <a:chExt cx="3143824" cy="1754326"/>
          </a:xfrm>
        </p:grpSpPr>
        <p:grpSp>
          <p:nvGrpSpPr>
            <p:cNvPr id="59" name="Group 58"/>
            <p:cNvGrpSpPr/>
            <p:nvPr/>
          </p:nvGrpSpPr>
          <p:grpSpPr>
            <a:xfrm>
              <a:off x="5277562" y="1252478"/>
              <a:ext cx="3143824" cy="1754326"/>
              <a:chOff x="4315975" y="3145304"/>
              <a:chExt cx="3143824" cy="1754326"/>
            </a:xfrm>
          </p:grpSpPr>
          <p:sp>
            <p:nvSpPr>
              <p:cNvPr id="61" name="TextBox 60"/>
              <p:cNvSpPr txBox="1"/>
              <p:nvPr/>
            </p:nvSpPr>
            <p:spPr>
              <a:xfrm>
                <a:off x="5706829" y="3145304"/>
                <a:ext cx="1752970" cy="173736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r>
                  <a:rPr lang="es-MX" sz="1800" b="1" i="0" strike="noStrike" cap="none" spc="0" baseline="0" dirty="0">
                    <a:solidFill>
                      <a:srgbClr val="000000"/>
                    </a:solidFill>
                    <a:effectLst/>
                    <a:latin typeface="Tahoma"/>
                    <a:ea typeface="Tahoma"/>
                    <a:cs typeface="Tahoma"/>
                  </a:rPr>
                  <a:t>Jefe/a</a:t>
                </a:r>
                <a:endParaRPr lang="en-US" b="1" dirty="0">
                  <a:latin typeface="Tahoma" panose="020B0604030504040204" pitchFamily="34" charset="0"/>
                  <a:ea typeface="Tahoma" panose="020B0604030504040204" pitchFamily="34" charset="0"/>
                  <a:cs typeface="Tahoma" panose="020B0604030504040204" pitchFamily="34" charset="0"/>
                </a:endParaRPr>
              </a:p>
            </p:txBody>
          </p:sp>
          <p:pic>
            <p:nvPicPr>
              <p:cNvPr id="62" name="Picture 6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315975" y="3244174"/>
                <a:ext cx="1395909" cy="1190420"/>
              </a:xfrm>
              <a:prstGeom prst="rect">
                <a:avLst/>
              </a:prstGeom>
            </p:spPr>
          </p:pic>
        </p:grpSp>
        <p:pic>
          <p:nvPicPr>
            <p:cNvPr id="24" name="Picture 2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742525" y="1372349"/>
              <a:ext cx="1602103" cy="1366260"/>
            </a:xfrm>
            <a:prstGeom prst="rect">
              <a:avLst/>
            </a:prstGeom>
          </p:spPr>
        </p:pic>
      </p:grpSp>
      <p:pic>
        <p:nvPicPr>
          <p:cNvPr id="78" name="Picture 77"/>
          <p:cNvPicPr>
            <a:picLocks noChangeAspect="1"/>
          </p:cNvPicPr>
          <p:nvPr/>
        </p:nvPicPr>
        <p:blipFill>
          <a:blip r:embed="rId17"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80" name="TextBox 79">
            <a:extLst>
              <a:ext uri="{FF2B5EF4-FFF2-40B4-BE49-F238E27FC236}">
                <a16:creationId xmlns:a16="http://schemas.microsoft.com/office/drawing/2014/main" id="{0D95FC08-DBCF-8CCE-AE8D-0590234557FF}"/>
              </a:ext>
            </a:extLst>
          </p:cNvPr>
          <p:cNvSpPr txBox="1"/>
          <p:nvPr/>
        </p:nvSpPr>
        <p:spPr>
          <a:xfrm>
            <a:off x="4490113" y="180921"/>
            <a:ext cx="5183973" cy="646331"/>
          </a:xfrm>
          <a:prstGeom prst="rect">
            <a:avLst/>
          </a:prstGeom>
          <a:noFill/>
        </p:spPr>
        <p:txBody>
          <a:bodyPr wrap="square" rtlCol="0">
            <a:spAutoFit/>
          </a:bodyPr>
          <a:lstStyle/>
          <a:p>
            <a:r>
              <a:rPr lang="en-US" sz="3600" b="1" dirty="0"/>
              <a:t>PALABRAS IMPORTANTES</a:t>
            </a:r>
          </a:p>
        </p:txBody>
      </p:sp>
      <p:sp>
        <p:nvSpPr>
          <p:cNvPr id="84" name="TextBox 83">
            <a:extLst>
              <a:ext uri="{FF2B5EF4-FFF2-40B4-BE49-F238E27FC236}">
                <a16:creationId xmlns:a16="http://schemas.microsoft.com/office/drawing/2014/main" id="{5CBDFE00-8CFC-6C4D-9946-4ED89A13FCD0}"/>
              </a:ext>
            </a:extLst>
          </p:cNvPr>
          <p:cNvSpPr txBox="1"/>
          <p:nvPr/>
        </p:nvSpPr>
        <p:spPr>
          <a:xfrm>
            <a:off x="2384166" y="129857"/>
            <a:ext cx="6999510" cy="646331"/>
          </a:xfrm>
          <a:prstGeom prst="rect">
            <a:avLst/>
          </a:prstGeom>
          <a:solidFill>
            <a:schemeClr val="bg1"/>
          </a:solidFill>
        </p:spPr>
        <p:txBody>
          <a:bodyPr wrap="square">
            <a:spAutoFit/>
          </a:bodyPr>
          <a:lstStyle/>
          <a:p>
            <a:r>
              <a:rPr lang="es-MX" sz="3600" b="1" dirty="0">
                <a:latin typeface="Marvin Round" panose="02000000000000000000" pitchFamily="2" charset="0"/>
              </a:rPr>
              <a:t>PALABRAS IMPORTANTES</a:t>
            </a:r>
          </a:p>
        </p:txBody>
      </p:sp>
      <p:grpSp>
        <p:nvGrpSpPr>
          <p:cNvPr id="86" name="Group 85">
            <a:extLst>
              <a:ext uri="{FF2B5EF4-FFF2-40B4-BE49-F238E27FC236}">
                <a16:creationId xmlns:a16="http://schemas.microsoft.com/office/drawing/2014/main" id="{2C4D5DCC-0C06-8743-979D-CF026AFD22A6}"/>
              </a:ext>
            </a:extLst>
          </p:cNvPr>
          <p:cNvGrpSpPr/>
          <p:nvPr/>
        </p:nvGrpSpPr>
        <p:grpSpPr>
          <a:xfrm>
            <a:off x="26035" y="3334700"/>
            <a:ext cx="1580866" cy="1831271"/>
            <a:chOff x="22860" y="3128960"/>
            <a:chExt cx="1580866" cy="1831271"/>
          </a:xfrm>
        </p:grpSpPr>
        <p:sp>
          <p:nvSpPr>
            <p:cNvPr id="87" name="TextBox 86">
              <a:extLst>
                <a:ext uri="{FF2B5EF4-FFF2-40B4-BE49-F238E27FC236}">
                  <a16:creationId xmlns:a16="http://schemas.microsoft.com/office/drawing/2014/main" id="{5F317CB9-248F-DF46-82F8-8282AE1F12F4}"/>
                </a:ext>
              </a:extLst>
            </p:cNvPr>
            <p:cNvSpPr txBox="1"/>
            <p:nvPr/>
          </p:nvSpPr>
          <p:spPr>
            <a:xfrm>
              <a:off x="22860" y="3128960"/>
              <a:ext cx="1580866" cy="1831271"/>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600"/>
                </a:spcBef>
              </a:pPr>
              <a:r>
                <a:rPr lang="es-MX" b="1" dirty="0">
                  <a:latin typeface="Tahoma" panose="020B0604030504040204" pitchFamily="34" charset="0"/>
                  <a:ea typeface="Tahoma" panose="020B0604030504040204" pitchFamily="34" charset="0"/>
                  <a:cs typeface="Tahoma" panose="020B0604030504040204" pitchFamily="34" charset="0"/>
                </a:rPr>
                <a:t>Yo</a:t>
              </a:r>
              <a:r>
                <a:rPr lang="en-US" b="1" dirty="0">
                  <a:latin typeface="Tahoma" panose="020B0604030504040204" pitchFamily="34" charset="0"/>
                  <a:ea typeface="Tahoma" panose="020B0604030504040204" pitchFamily="34" charset="0"/>
                  <a:cs typeface="Tahoma" panose="020B0604030504040204" pitchFamily="34" charset="0"/>
                </a:rPr>
                <a:t> </a:t>
              </a:r>
              <a:r>
                <a:rPr lang="es-MX" sz="1800" b="1" i="0" strike="noStrike" cap="none" spc="0" baseline="0" dirty="0">
                  <a:solidFill>
                    <a:srgbClr val="000000"/>
                  </a:solidFill>
                  <a:effectLst/>
                  <a:latin typeface="Tahoma"/>
                  <a:ea typeface="Tahoma"/>
                  <a:cs typeface="Tahoma"/>
                </a:rPr>
                <a:t>necesito ayuda</a:t>
              </a:r>
            </a:p>
          </p:txBody>
        </p:sp>
        <p:pic>
          <p:nvPicPr>
            <p:cNvPr id="89" name="Picture 88">
              <a:extLst>
                <a:ext uri="{FF2B5EF4-FFF2-40B4-BE49-F238E27FC236}">
                  <a16:creationId xmlns:a16="http://schemas.microsoft.com/office/drawing/2014/main" id="{A3020BF6-40B2-2A4F-8A99-F28031C7CBDD}"/>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5617" y="3283142"/>
              <a:ext cx="1391510" cy="1186668"/>
            </a:xfrm>
            <a:prstGeom prst="rect">
              <a:avLst/>
            </a:prstGeom>
          </p:spPr>
        </p:pic>
      </p:grpSp>
      <p:grpSp>
        <p:nvGrpSpPr>
          <p:cNvPr id="90" name="Group 89">
            <a:extLst>
              <a:ext uri="{FF2B5EF4-FFF2-40B4-BE49-F238E27FC236}">
                <a16:creationId xmlns:a16="http://schemas.microsoft.com/office/drawing/2014/main" id="{8E3141F0-1FA6-8046-A141-D2C67A8AC14E}"/>
              </a:ext>
            </a:extLst>
          </p:cNvPr>
          <p:cNvGrpSpPr/>
          <p:nvPr/>
        </p:nvGrpSpPr>
        <p:grpSpPr>
          <a:xfrm>
            <a:off x="32485" y="2037955"/>
            <a:ext cx="1579013" cy="1295743"/>
            <a:chOff x="22860" y="1832215"/>
            <a:chExt cx="1579013" cy="1288137"/>
          </a:xfrm>
        </p:grpSpPr>
        <p:sp>
          <p:nvSpPr>
            <p:cNvPr id="93" name="TextBox 92">
              <a:extLst>
                <a:ext uri="{FF2B5EF4-FFF2-40B4-BE49-F238E27FC236}">
                  <a16:creationId xmlns:a16="http://schemas.microsoft.com/office/drawing/2014/main" id="{780A755D-265D-1142-A3DD-6F2CE109DEAE}"/>
                </a:ext>
              </a:extLst>
            </p:cNvPr>
            <p:cNvSpPr txBox="1"/>
            <p:nvPr/>
          </p:nvSpPr>
          <p:spPr>
            <a:xfrm>
              <a:off x="22860" y="1843079"/>
              <a:ext cx="1579013" cy="126492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r>
                <a:rPr lang="es-MX" sz="1800" b="1" i="0" strike="noStrike" cap="none" spc="0" baseline="0" dirty="0">
                  <a:solidFill>
                    <a:srgbClr val="000000"/>
                  </a:solidFill>
                  <a:effectLst/>
                  <a:latin typeface="Tahoma"/>
                  <a:ea typeface="Tahoma"/>
                  <a:cs typeface="Tahoma"/>
                </a:rPr>
                <a:t>Sí</a:t>
              </a:r>
            </a:p>
          </p:txBody>
        </p:sp>
        <p:pic>
          <p:nvPicPr>
            <p:cNvPr id="94" name="Picture 93">
              <a:extLst>
                <a:ext uri="{FF2B5EF4-FFF2-40B4-BE49-F238E27FC236}">
                  <a16:creationId xmlns:a16="http://schemas.microsoft.com/office/drawing/2014/main" id="{EA6A1290-FBB4-5E44-B0D7-9B374866DA2F}"/>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25746" y="1832215"/>
              <a:ext cx="1160032" cy="989266"/>
            </a:xfrm>
            <a:prstGeom prst="rect">
              <a:avLst/>
            </a:prstGeom>
          </p:spPr>
        </p:pic>
      </p:grpSp>
      <p:grpSp>
        <p:nvGrpSpPr>
          <p:cNvPr id="95" name="Group 94">
            <a:extLst>
              <a:ext uri="{FF2B5EF4-FFF2-40B4-BE49-F238E27FC236}">
                <a16:creationId xmlns:a16="http://schemas.microsoft.com/office/drawing/2014/main" id="{D455EB4F-B4C7-E94B-805D-6F78095E5F9A}"/>
              </a:ext>
            </a:extLst>
          </p:cNvPr>
          <p:cNvGrpSpPr/>
          <p:nvPr/>
        </p:nvGrpSpPr>
        <p:grpSpPr>
          <a:xfrm>
            <a:off x="1610201" y="2037869"/>
            <a:ext cx="1545336" cy="1298448"/>
            <a:chOff x="1655921" y="1843079"/>
            <a:chExt cx="1552076" cy="1286794"/>
          </a:xfrm>
        </p:grpSpPr>
        <p:sp>
          <p:nvSpPr>
            <p:cNvPr id="96" name="TextBox 95">
              <a:extLst>
                <a:ext uri="{FF2B5EF4-FFF2-40B4-BE49-F238E27FC236}">
                  <a16:creationId xmlns:a16="http://schemas.microsoft.com/office/drawing/2014/main" id="{A3F18436-1848-DC4F-B5A9-FBECC3959ADB}"/>
                </a:ext>
              </a:extLst>
            </p:cNvPr>
            <p:cNvSpPr txBox="1"/>
            <p:nvPr/>
          </p:nvSpPr>
          <p:spPr>
            <a:xfrm>
              <a:off x="1655921" y="1852600"/>
              <a:ext cx="1552076" cy="126492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600"/>
                </a:spcBef>
              </a:pPr>
              <a:r>
                <a:rPr lang="es-MX" sz="1800" b="1" i="0" strike="noStrike" cap="none" spc="0" baseline="0">
                  <a:solidFill>
                    <a:srgbClr val="000000"/>
                  </a:solidFill>
                  <a:effectLst/>
                  <a:latin typeface="Tahoma"/>
                  <a:ea typeface="Tahoma"/>
                  <a:cs typeface="Tahoma"/>
                </a:rPr>
                <a:t>No</a:t>
              </a:r>
            </a:p>
          </p:txBody>
        </p:sp>
        <p:pic>
          <p:nvPicPr>
            <p:cNvPr id="97" name="Picture 96">
              <a:extLst>
                <a:ext uri="{FF2B5EF4-FFF2-40B4-BE49-F238E27FC236}">
                  <a16:creationId xmlns:a16="http://schemas.microsoft.com/office/drawing/2014/main" id="{BCA78ECE-680C-524B-87D3-FF19018AA9D9}"/>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942202" y="1843079"/>
              <a:ext cx="1160032" cy="989266"/>
            </a:xfrm>
            <a:prstGeom prst="rect">
              <a:avLst/>
            </a:prstGeom>
          </p:spPr>
        </p:pic>
      </p:grpSp>
      <p:grpSp>
        <p:nvGrpSpPr>
          <p:cNvPr id="98" name="Group 97">
            <a:extLst>
              <a:ext uri="{FF2B5EF4-FFF2-40B4-BE49-F238E27FC236}">
                <a16:creationId xmlns:a16="http://schemas.microsoft.com/office/drawing/2014/main" id="{1953E3AC-353C-5A42-B516-91D1BCA6774B}"/>
              </a:ext>
            </a:extLst>
          </p:cNvPr>
          <p:cNvGrpSpPr/>
          <p:nvPr/>
        </p:nvGrpSpPr>
        <p:grpSpPr>
          <a:xfrm>
            <a:off x="1617444" y="5176828"/>
            <a:ext cx="1543050" cy="1665878"/>
            <a:chOff x="1663164" y="4971088"/>
            <a:chExt cx="1543050" cy="1569660"/>
          </a:xfrm>
        </p:grpSpPr>
        <p:sp>
          <p:nvSpPr>
            <p:cNvPr id="99" name="TextBox 98">
              <a:extLst>
                <a:ext uri="{FF2B5EF4-FFF2-40B4-BE49-F238E27FC236}">
                  <a16:creationId xmlns:a16="http://schemas.microsoft.com/office/drawing/2014/main" id="{28695498-502D-FA41-A5EC-BDBDA5FAC84D}"/>
                </a:ext>
              </a:extLst>
            </p:cNvPr>
            <p:cNvSpPr txBox="1"/>
            <p:nvPr/>
          </p:nvSpPr>
          <p:spPr>
            <a:xfrm>
              <a:off x="1663164" y="4971088"/>
              <a:ext cx="1543050" cy="156966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s-MX" sz="1400" b="1" i="0" strike="noStrike" cap="none" spc="0" baseline="0" dirty="0">
                  <a:solidFill>
                    <a:srgbClr val="000000"/>
                  </a:solidFill>
                  <a:effectLst/>
                  <a:latin typeface="Tahoma"/>
                  <a:ea typeface="Tahoma"/>
                  <a:cs typeface="Tahoma"/>
                </a:rPr>
                <a:t>Persona adulta</a:t>
              </a:r>
            </a:p>
          </p:txBody>
        </p:sp>
        <p:pic>
          <p:nvPicPr>
            <p:cNvPr id="100" name="Picture 99">
              <a:extLst>
                <a:ext uri="{FF2B5EF4-FFF2-40B4-BE49-F238E27FC236}">
                  <a16:creationId xmlns:a16="http://schemas.microsoft.com/office/drawing/2014/main" id="{41C4385A-08D5-8043-99F3-E600D3763B93}"/>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791149" y="5078968"/>
              <a:ext cx="1271178" cy="1084050"/>
            </a:xfrm>
            <a:prstGeom prst="rect">
              <a:avLst/>
            </a:prstGeom>
          </p:spPr>
        </p:pic>
      </p:grpSp>
      <p:grpSp>
        <p:nvGrpSpPr>
          <p:cNvPr id="101" name="Group 100">
            <a:extLst>
              <a:ext uri="{FF2B5EF4-FFF2-40B4-BE49-F238E27FC236}">
                <a16:creationId xmlns:a16="http://schemas.microsoft.com/office/drawing/2014/main" id="{57A2E2F5-6267-654D-8972-94B18C7D08F8}"/>
              </a:ext>
            </a:extLst>
          </p:cNvPr>
          <p:cNvGrpSpPr/>
          <p:nvPr/>
        </p:nvGrpSpPr>
        <p:grpSpPr>
          <a:xfrm>
            <a:off x="26670" y="5173020"/>
            <a:ext cx="1581912" cy="1682496"/>
            <a:chOff x="38100" y="4967279"/>
            <a:chExt cx="1578104" cy="1631555"/>
          </a:xfrm>
        </p:grpSpPr>
        <p:sp>
          <p:nvSpPr>
            <p:cNvPr id="102" name="TextBox 101">
              <a:extLst>
                <a:ext uri="{FF2B5EF4-FFF2-40B4-BE49-F238E27FC236}">
                  <a16:creationId xmlns:a16="http://schemas.microsoft.com/office/drawing/2014/main" id="{9685F5D6-937E-134B-9AB9-B5518F32EFC4}"/>
                </a:ext>
              </a:extLst>
            </p:cNvPr>
            <p:cNvSpPr txBox="1"/>
            <p:nvPr/>
          </p:nvSpPr>
          <p:spPr>
            <a:xfrm>
              <a:off x="38100" y="4967279"/>
              <a:ext cx="1578104" cy="1631555"/>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s-MX" sz="1800" b="1" i="0" strike="noStrike" cap="none" spc="0" baseline="0" dirty="0">
                  <a:solidFill>
                    <a:srgbClr val="000000"/>
                  </a:solidFill>
                  <a:effectLst/>
                  <a:latin typeface="Tahoma"/>
                  <a:ea typeface="Tahoma"/>
                  <a:cs typeface="Tahoma"/>
                </a:rPr>
                <a:t>Confianza</a:t>
              </a:r>
            </a:p>
          </p:txBody>
        </p:sp>
        <p:pic>
          <p:nvPicPr>
            <p:cNvPr id="103" name="Picture 102">
              <a:extLst>
                <a:ext uri="{FF2B5EF4-FFF2-40B4-BE49-F238E27FC236}">
                  <a16:creationId xmlns:a16="http://schemas.microsoft.com/office/drawing/2014/main" id="{86F38939-CA8F-7545-8849-3E6DCB7C652A}"/>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97704" y="5046990"/>
              <a:ext cx="1443133" cy="1230692"/>
            </a:xfrm>
            <a:prstGeom prst="rect">
              <a:avLst/>
            </a:prstGeom>
          </p:spPr>
        </p:pic>
      </p:grpSp>
      <p:grpSp>
        <p:nvGrpSpPr>
          <p:cNvPr id="104" name="Group 103">
            <a:extLst>
              <a:ext uri="{FF2B5EF4-FFF2-40B4-BE49-F238E27FC236}">
                <a16:creationId xmlns:a16="http://schemas.microsoft.com/office/drawing/2014/main" id="{A9F12348-FC26-F246-A258-20249E78F154}"/>
              </a:ext>
            </a:extLst>
          </p:cNvPr>
          <p:cNvGrpSpPr/>
          <p:nvPr/>
        </p:nvGrpSpPr>
        <p:grpSpPr>
          <a:xfrm>
            <a:off x="1616050" y="3329933"/>
            <a:ext cx="1536494" cy="1854641"/>
            <a:chOff x="1661769" y="3124193"/>
            <a:chExt cx="1554555" cy="1831271"/>
          </a:xfrm>
        </p:grpSpPr>
        <p:sp>
          <p:nvSpPr>
            <p:cNvPr id="105" name="TextBox 104">
              <a:extLst>
                <a:ext uri="{FF2B5EF4-FFF2-40B4-BE49-F238E27FC236}">
                  <a16:creationId xmlns:a16="http://schemas.microsoft.com/office/drawing/2014/main" id="{F2F75197-6F12-064F-A918-38337291CDF1}"/>
                </a:ext>
              </a:extLst>
            </p:cNvPr>
            <p:cNvSpPr txBox="1"/>
            <p:nvPr/>
          </p:nvSpPr>
          <p:spPr>
            <a:xfrm>
              <a:off x="1661769" y="3124193"/>
              <a:ext cx="1554555" cy="181356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600"/>
                </a:spcBef>
              </a:pPr>
              <a:r>
                <a:rPr lang="es-MX" sz="1800" b="1" i="0" strike="noStrike" cap="none" spc="0" baseline="0" dirty="0">
                  <a:solidFill>
                    <a:srgbClr val="000000"/>
                  </a:solidFill>
                  <a:effectLst/>
                  <a:latin typeface="Tahoma"/>
                  <a:ea typeface="Tahoma"/>
                  <a:cs typeface="Tahoma"/>
                </a:rPr>
                <a:t>Tengo una pregunta</a:t>
              </a:r>
            </a:p>
          </p:txBody>
        </p:sp>
        <p:pic>
          <p:nvPicPr>
            <p:cNvPr id="106" name="Picture 105">
              <a:extLst>
                <a:ext uri="{FF2B5EF4-FFF2-40B4-BE49-F238E27FC236}">
                  <a16:creationId xmlns:a16="http://schemas.microsoft.com/office/drawing/2014/main" id="{83C31A11-1206-974E-89A2-F9EDBDDE9F81}"/>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783545" y="3165910"/>
              <a:ext cx="1424452" cy="1214761"/>
            </a:xfrm>
            <a:prstGeom prst="rect">
              <a:avLst/>
            </a:prstGeom>
          </p:spPr>
        </p:pic>
      </p:grpSp>
      <p:grpSp>
        <p:nvGrpSpPr>
          <p:cNvPr id="107" name="Group 106">
            <a:extLst>
              <a:ext uri="{FF2B5EF4-FFF2-40B4-BE49-F238E27FC236}">
                <a16:creationId xmlns:a16="http://schemas.microsoft.com/office/drawing/2014/main" id="{252FC83D-9190-A84F-93C6-ED2C81E0378F}"/>
              </a:ext>
            </a:extLst>
          </p:cNvPr>
          <p:cNvGrpSpPr/>
          <p:nvPr/>
        </p:nvGrpSpPr>
        <p:grpSpPr>
          <a:xfrm>
            <a:off x="3154897" y="5173018"/>
            <a:ext cx="2027982" cy="1669688"/>
            <a:chOff x="3257767" y="5236680"/>
            <a:chExt cx="1824232" cy="1544337"/>
          </a:xfrm>
        </p:grpSpPr>
        <p:sp>
          <p:nvSpPr>
            <p:cNvPr id="108" name="TextBox 107">
              <a:extLst>
                <a:ext uri="{FF2B5EF4-FFF2-40B4-BE49-F238E27FC236}">
                  <a16:creationId xmlns:a16="http://schemas.microsoft.com/office/drawing/2014/main" id="{E3C1C5CF-629B-1143-BDD1-845DB52AB425}"/>
                </a:ext>
              </a:extLst>
            </p:cNvPr>
            <p:cNvSpPr txBox="1"/>
            <p:nvPr/>
          </p:nvSpPr>
          <p:spPr>
            <a:xfrm>
              <a:off x="3257767" y="5236680"/>
              <a:ext cx="1801372" cy="154433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300"/>
                </a:spcBef>
              </a:pPr>
              <a:r>
                <a:rPr lang="es-MX" sz="1400" b="1" i="0" strike="noStrike" cap="none" spc="0" baseline="0" dirty="0">
                  <a:solidFill>
                    <a:srgbClr val="000000"/>
                  </a:solidFill>
                  <a:effectLst/>
                  <a:latin typeface="Tahoma"/>
                  <a:ea typeface="Tahoma"/>
                  <a:cs typeface="Tahoma"/>
                </a:rPr>
                <a:t>Tomar un descanso</a:t>
              </a:r>
            </a:p>
          </p:txBody>
        </p:sp>
        <p:pic>
          <p:nvPicPr>
            <p:cNvPr id="109" name="Picture 108">
              <a:extLst>
                <a:ext uri="{FF2B5EF4-FFF2-40B4-BE49-F238E27FC236}">
                  <a16:creationId xmlns:a16="http://schemas.microsoft.com/office/drawing/2014/main" id="{9103F6D5-9F0A-DF44-A195-DB2FE81ECAF7}"/>
                </a:ext>
              </a:extLst>
            </p:cNvPr>
            <p:cNvPicPr>
              <a:picLocks noChangeAspect="1"/>
            </p:cNvPicPr>
            <p:nvPr/>
          </p:nvPicPr>
          <p:blipFill>
            <a:blip r:embed="rId24">
              <a:extLst>
                <a:ext uri="{28A0092B-C50C-407E-A947-70E740481C1C}">
                  <a14:useLocalDpi xmlns:a14="http://schemas.microsoft.com/office/drawing/2010/main" val="0"/>
                </a:ext>
              </a:extLst>
            </a:blip>
            <a:srcRect t="15162" b="14898"/>
            <a:stretch>
              <a:fillRect/>
            </a:stretch>
          </p:blipFill>
          <p:spPr>
            <a:xfrm>
              <a:off x="3280627" y="5349240"/>
              <a:ext cx="1801372" cy="1074420"/>
            </a:xfrm>
            <a:prstGeom prst="rect">
              <a:avLst/>
            </a:prstGeom>
          </p:spPr>
        </p:pic>
      </p:grpSp>
      <p:sp>
        <p:nvSpPr>
          <p:cNvPr id="110" name="Rectangle 109">
            <a:extLst>
              <a:ext uri="{FF2B5EF4-FFF2-40B4-BE49-F238E27FC236}">
                <a16:creationId xmlns:a16="http://schemas.microsoft.com/office/drawing/2014/main" id="{893B9281-FFCA-4B40-B354-7990C3891891}"/>
              </a:ext>
            </a:extLst>
          </p:cNvPr>
          <p:cNvSpPr/>
          <p:nvPr/>
        </p:nvSpPr>
        <p:spPr>
          <a:xfrm>
            <a:off x="5883921" y="6622233"/>
            <a:ext cx="5386043" cy="246221"/>
          </a:xfrm>
          <a:prstGeom prst="rect">
            <a:avLst/>
          </a:prstGeom>
        </p:spPr>
        <p:txBody>
          <a:bodyPr wrap="square">
            <a:spAutoFit/>
          </a:bodyPr>
          <a:lstStyle/>
          <a:p>
            <a:r>
              <a:rPr lang="es-MX" sz="1000" b="0" i="0" strike="noStrike" cap="none" spc="0" baseline="0" dirty="0">
                <a:solidFill>
                  <a:srgbClr val="3D4046"/>
                </a:solidFill>
                <a:effectLst/>
                <a:latin typeface="Tahoma"/>
                <a:ea typeface="Tahoma"/>
                <a:cs typeface="Tahoma"/>
              </a:rPr>
              <a:t>Copyright © 2022 SymbolStix, LLC. Todos los deechos reservados. Usado con autorización.</a:t>
            </a:r>
            <a:endParaRPr lang="en-US" sz="1000" dirty="0">
              <a:latin typeface="Tahoma" panose="020B0604030504040204" pitchFamily="34" charset="0"/>
              <a:ea typeface="Tahoma" panose="020B0604030504040204" pitchFamily="34" charset="0"/>
              <a:cs typeface="Tahoma" panose="020B0604030504040204" pitchFamily="34" charset="0"/>
            </a:endParaRPr>
          </a:p>
        </p:txBody>
      </p:sp>
      <p:grpSp>
        <p:nvGrpSpPr>
          <p:cNvPr id="111" name="Group 110">
            <a:extLst>
              <a:ext uri="{FF2B5EF4-FFF2-40B4-BE49-F238E27FC236}">
                <a16:creationId xmlns:a16="http://schemas.microsoft.com/office/drawing/2014/main" id="{1E17422B-BF94-2F41-9B31-D3C8FEEB54D8}"/>
              </a:ext>
            </a:extLst>
          </p:cNvPr>
          <p:cNvGrpSpPr/>
          <p:nvPr/>
        </p:nvGrpSpPr>
        <p:grpSpPr>
          <a:xfrm>
            <a:off x="5211830" y="4990585"/>
            <a:ext cx="6887774" cy="1612811"/>
            <a:chOff x="5211830" y="4990585"/>
            <a:chExt cx="6887774" cy="1612811"/>
          </a:xfrm>
        </p:grpSpPr>
        <p:sp>
          <p:nvSpPr>
            <p:cNvPr id="112" name="Rectangle 111">
              <a:extLst>
                <a:ext uri="{FF2B5EF4-FFF2-40B4-BE49-F238E27FC236}">
                  <a16:creationId xmlns:a16="http://schemas.microsoft.com/office/drawing/2014/main" id="{66E65652-65AB-8246-9D8E-A4A80A00F2E8}"/>
                </a:ext>
              </a:extLst>
            </p:cNvPr>
            <p:cNvSpPr/>
            <p:nvPr/>
          </p:nvSpPr>
          <p:spPr>
            <a:xfrm>
              <a:off x="5211830" y="4990585"/>
              <a:ext cx="6887774" cy="1612811"/>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F75364D3-3511-B349-A104-02DEE387AFF9}"/>
                </a:ext>
              </a:extLst>
            </p:cNvPr>
            <p:cNvGrpSpPr/>
            <p:nvPr/>
          </p:nvGrpSpPr>
          <p:grpSpPr>
            <a:xfrm>
              <a:off x="5302551" y="5114260"/>
              <a:ext cx="6690725" cy="1346741"/>
              <a:chOff x="5302551" y="5114260"/>
              <a:chExt cx="6690725" cy="1346741"/>
            </a:xfrm>
          </p:grpSpPr>
          <p:grpSp>
            <p:nvGrpSpPr>
              <p:cNvPr id="114" name="Group 113">
                <a:extLst>
                  <a:ext uri="{FF2B5EF4-FFF2-40B4-BE49-F238E27FC236}">
                    <a16:creationId xmlns:a16="http://schemas.microsoft.com/office/drawing/2014/main" id="{152230C6-B83C-DA45-82BA-F57DE8E2E1F3}"/>
                  </a:ext>
                </a:extLst>
              </p:cNvPr>
              <p:cNvGrpSpPr/>
              <p:nvPr/>
            </p:nvGrpSpPr>
            <p:grpSpPr>
              <a:xfrm>
                <a:off x="5302551" y="5114260"/>
                <a:ext cx="1380744" cy="1344168"/>
                <a:chOff x="5302551" y="5101197"/>
                <a:chExt cx="1380744" cy="1344168"/>
              </a:xfrm>
            </p:grpSpPr>
            <p:sp>
              <p:nvSpPr>
                <p:cNvPr id="127" name="TextBox 126">
                  <a:extLst>
                    <a:ext uri="{FF2B5EF4-FFF2-40B4-BE49-F238E27FC236}">
                      <a16:creationId xmlns:a16="http://schemas.microsoft.com/office/drawing/2014/main" id="{9EDA2306-5DCB-1441-A21E-4FA743385B85}"/>
                    </a:ext>
                  </a:extLst>
                </p:cNvPr>
                <p:cNvSpPr txBox="1"/>
                <p:nvPr/>
              </p:nvSpPr>
              <p:spPr>
                <a:xfrm>
                  <a:off x="5302551" y="5101197"/>
                  <a:ext cx="1380744" cy="1344168"/>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dirty="0">
                      <a:solidFill>
                        <a:srgbClr val="000000"/>
                      </a:solidFill>
                      <a:latin typeface="Tahoma"/>
                      <a:ea typeface="Tahoma"/>
                      <a:cs typeface="Tahoma"/>
                    </a:rPr>
                    <a:t>Yo m</a:t>
                  </a:r>
                  <a:r>
                    <a:rPr lang="es-MX" sz="1400" b="1" i="0" strike="noStrike" cap="none" spc="0" baseline="0" dirty="0">
                      <a:solidFill>
                        <a:srgbClr val="000000"/>
                      </a:solidFill>
                      <a:effectLst/>
                      <a:latin typeface="Tahoma"/>
                      <a:ea typeface="Tahoma"/>
                      <a:cs typeface="Tahoma"/>
                    </a:rPr>
                    <a:t>e siento</a:t>
                  </a:r>
                </a:p>
              </p:txBody>
            </p:sp>
            <p:pic>
              <p:nvPicPr>
                <p:cNvPr id="128" name="Picture 127">
                  <a:extLst>
                    <a:ext uri="{FF2B5EF4-FFF2-40B4-BE49-F238E27FC236}">
                      <a16:creationId xmlns:a16="http://schemas.microsoft.com/office/drawing/2014/main" id="{8F4D844F-7731-EE42-A359-77DFB6A268B7}"/>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5415868" y="5142338"/>
                  <a:ext cx="1156974" cy="986658"/>
                </a:xfrm>
                <a:prstGeom prst="rect">
                  <a:avLst/>
                </a:prstGeom>
              </p:spPr>
            </p:pic>
          </p:grpSp>
          <p:grpSp>
            <p:nvGrpSpPr>
              <p:cNvPr id="115" name="Group 114">
                <a:extLst>
                  <a:ext uri="{FF2B5EF4-FFF2-40B4-BE49-F238E27FC236}">
                    <a16:creationId xmlns:a16="http://schemas.microsoft.com/office/drawing/2014/main" id="{845336C9-8709-B143-B0FB-3F2AE716022C}"/>
                  </a:ext>
                </a:extLst>
              </p:cNvPr>
              <p:cNvGrpSpPr/>
              <p:nvPr/>
            </p:nvGrpSpPr>
            <p:grpSpPr>
              <a:xfrm>
                <a:off x="6681514" y="5119881"/>
                <a:ext cx="1287311" cy="1341120"/>
                <a:chOff x="6679965" y="5119881"/>
                <a:chExt cx="1260273" cy="1341120"/>
              </a:xfrm>
            </p:grpSpPr>
            <p:sp>
              <p:nvSpPr>
                <p:cNvPr id="125" name="TextBox 124">
                  <a:extLst>
                    <a:ext uri="{FF2B5EF4-FFF2-40B4-BE49-F238E27FC236}">
                      <a16:creationId xmlns:a16="http://schemas.microsoft.com/office/drawing/2014/main" id="{EA7E695E-C49F-854B-92F3-1FFD343BCB39}"/>
                    </a:ext>
                  </a:extLst>
                </p:cNvPr>
                <p:cNvSpPr txBox="1"/>
                <p:nvPr/>
              </p:nvSpPr>
              <p:spPr>
                <a:xfrm>
                  <a:off x="6679965" y="5119881"/>
                  <a:ext cx="1260273" cy="134112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i="0" strike="noStrike" cap="none" spc="0" baseline="0" dirty="0">
                      <a:solidFill>
                        <a:srgbClr val="000000"/>
                      </a:solidFill>
                      <a:effectLst/>
                      <a:latin typeface="Tahoma"/>
                      <a:ea typeface="Tahoma"/>
                      <a:cs typeface="Tahoma"/>
                    </a:rPr>
                    <a:t>Feliz</a:t>
                  </a:r>
                </a:p>
              </p:txBody>
            </p:sp>
            <p:pic>
              <p:nvPicPr>
                <p:cNvPr id="126" name="Picture 125">
                  <a:extLst>
                    <a:ext uri="{FF2B5EF4-FFF2-40B4-BE49-F238E27FC236}">
                      <a16:creationId xmlns:a16="http://schemas.microsoft.com/office/drawing/2014/main" id="{AC648605-22DB-9C48-A632-BA93DCE098F6}"/>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6731095" y="5173019"/>
                  <a:ext cx="1147512" cy="978589"/>
                </a:xfrm>
                <a:prstGeom prst="rect">
                  <a:avLst/>
                </a:prstGeom>
              </p:spPr>
            </p:pic>
          </p:grpSp>
          <p:grpSp>
            <p:nvGrpSpPr>
              <p:cNvPr id="116" name="Group 115">
                <a:extLst>
                  <a:ext uri="{FF2B5EF4-FFF2-40B4-BE49-F238E27FC236}">
                    <a16:creationId xmlns:a16="http://schemas.microsoft.com/office/drawing/2014/main" id="{AFF1FF2E-DDFF-3A4E-858E-74ADC9905098}"/>
                  </a:ext>
                </a:extLst>
              </p:cNvPr>
              <p:cNvGrpSpPr/>
              <p:nvPr/>
            </p:nvGrpSpPr>
            <p:grpSpPr>
              <a:xfrm>
                <a:off x="7968825" y="5119214"/>
                <a:ext cx="1217753" cy="1341120"/>
                <a:chOff x="7968825" y="5106151"/>
                <a:chExt cx="1217753" cy="1341120"/>
              </a:xfrm>
            </p:grpSpPr>
            <p:sp>
              <p:nvSpPr>
                <p:cNvPr id="123" name="TextBox 122">
                  <a:extLst>
                    <a:ext uri="{FF2B5EF4-FFF2-40B4-BE49-F238E27FC236}">
                      <a16:creationId xmlns:a16="http://schemas.microsoft.com/office/drawing/2014/main" id="{9F7095D1-3ACB-1B40-9239-A60BE4FEA56C}"/>
                    </a:ext>
                  </a:extLst>
                </p:cNvPr>
                <p:cNvSpPr txBox="1"/>
                <p:nvPr/>
              </p:nvSpPr>
              <p:spPr>
                <a:xfrm>
                  <a:off x="7968825" y="5106151"/>
                  <a:ext cx="1217753" cy="134112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i="0" strike="noStrike" cap="none" spc="0" baseline="0" dirty="0">
                      <a:solidFill>
                        <a:srgbClr val="000000"/>
                      </a:solidFill>
                      <a:effectLst/>
                      <a:latin typeface="Tahoma"/>
                      <a:ea typeface="Tahoma"/>
                      <a:cs typeface="Tahoma"/>
                    </a:rPr>
                    <a:t>Triste</a:t>
                  </a:r>
                </a:p>
              </p:txBody>
            </p:sp>
            <p:pic>
              <p:nvPicPr>
                <p:cNvPr id="124" name="Picture 123">
                  <a:extLst>
                    <a:ext uri="{FF2B5EF4-FFF2-40B4-BE49-F238E27FC236}">
                      <a16:creationId xmlns:a16="http://schemas.microsoft.com/office/drawing/2014/main" id="{D2F08B88-E579-5943-A291-FB98B5B45D33}"/>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7996260" y="5161016"/>
                  <a:ext cx="1161367" cy="990404"/>
                </a:xfrm>
                <a:prstGeom prst="rect">
                  <a:avLst/>
                </a:prstGeom>
              </p:spPr>
            </p:pic>
          </p:grpSp>
          <p:grpSp>
            <p:nvGrpSpPr>
              <p:cNvPr id="117" name="Group 116">
                <a:extLst>
                  <a:ext uri="{FF2B5EF4-FFF2-40B4-BE49-F238E27FC236}">
                    <a16:creationId xmlns:a16="http://schemas.microsoft.com/office/drawing/2014/main" id="{AF92E39E-EDCD-334E-8187-884EE91136F6}"/>
                  </a:ext>
                </a:extLst>
              </p:cNvPr>
              <p:cNvGrpSpPr/>
              <p:nvPr/>
            </p:nvGrpSpPr>
            <p:grpSpPr>
              <a:xfrm>
                <a:off x="9187233" y="5115260"/>
                <a:ext cx="1362456" cy="1344168"/>
                <a:chOff x="9187233" y="5102197"/>
                <a:chExt cx="1362456" cy="1344168"/>
              </a:xfrm>
            </p:grpSpPr>
            <p:sp>
              <p:nvSpPr>
                <p:cNvPr id="121" name="TextBox 120">
                  <a:extLst>
                    <a:ext uri="{FF2B5EF4-FFF2-40B4-BE49-F238E27FC236}">
                      <a16:creationId xmlns:a16="http://schemas.microsoft.com/office/drawing/2014/main" id="{C6B6C665-8995-7246-B5E8-9FA1F891E97D}"/>
                    </a:ext>
                  </a:extLst>
                </p:cNvPr>
                <p:cNvSpPr txBox="1"/>
                <p:nvPr/>
              </p:nvSpPr>
              <p:spPr>
                <a:xfrm>
                  <a:off x="9187233" y="5102197"/>
                  <a:ext cx="1362456" cy="1344168"/>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dirty="0">
                      <a:solidFill>
                        <a:srgbClr val="000000"/>
                      </a:solidFill>
                      <a:latin typeface="Tahoma"/>
                      <a:ea typeface="Tahoma"/>
                      <a:cs typeface="Tahoma"/>
                    </a:rPr>
                    <a:t>Enojado</a:t>
                  </a:r>
                  <a:r>
                    <a:rPr lang="en-US" sz="1400" b="1" dirty="0">
                      <a:solidFill>
                        <a:srgbClr val="000000"/>
                      </a:solidFill>
                      <a:latin typeface="Tahoma"/>
                      <a:ea typeface="Tahoma"/>
                      <a:cs typeface="Tahoma"/>
                    </a:rPr>
                    <a:t>/a/e</a:t>
                  </a:r>
                  <a:endParaRPr lang="es-MX" sz="1400" b="1" i="0" strike="noStrike" cap="none" spc="0" baseline="0" dirty="0">
                    <a:solidFill>
                      <a:srgbClr val="000000"/>
                    </a:solidFill>
                    <a:effectLst/>
                    <a:latin typeface="Tahoma"/>
                    <a:ea typeface="Tahoma"/>
                    <a:cs typeface="Tahoma"/>
                  </a:endParaRPr>
                </a:p>
              </p:txBody>
            </p:sp>
            <p:pic>
              <p:nvPicPr>
                <p:cNvPr id="122" name="Picture 121">
                  <a:extLst>
                    <a:ext uri="{FF2B5EF4-FFF2-40B4-BE49-F238E27FC236}">
                      <a16:creationId xmlns:a16="http://schemas.microsoft.com/office/drawing/2014/main" id="{73AD074F-F0B9-D341-91D7-ECBC741DB65B}"/>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9268364" y="5119881"/>
                  <a:ext cx="1225925" cy="1045459"/>
                </a:xfrm>
                <a:prstGeom prst="rect">
                  <a:avLst/>
                </a:prstGeom>
              </p:spPr>
            </p:pic>
          </p:grpSp>
          <p:grpSp>
            <p:nvGrpSpPr>
              <p:cNvPr id="118" name="Group 117">
                <a:extLst>
                  <a:ext uri="{FF2B5EF4-FFF2-40B4-BE49-F238E27FC236}">
                    <a16:creationId xmlns:a16="http://schemas.microsoft.com/office/drawing/2014/main" id="{8C5E74E9-57AE-084D-8372-B8DA88788A83}"/>
                  </a:ext>
                </a:extLst>
              </p:cNvPr>
              <p:cNvGrpSpPr/>
              <p:nvPr/>
            </p:nvGrpSpPr>
            <p:grpSpPr>
              <a:xfrm>
                <a:off x="10548524" y="5114862"/>
                <a:ext cx="1444752" cy="1344168"/>
                <a:chOff x="10548524" y="5101799"/>
                <a:chExt cx="1444752" cy="1344168"/>
              </a:xfrm>
            </p:grpSpPr>
            <p:sp>
              <p:nvSpPr>
                <p:cNvPr id="119" name="TextBox 118">
                  <a:extLst>
                    <a:ext uri="{FF2B5EF4-FFF2-40B4-BE49-F238E27FC236}">
                      <a16:creationId xmlns:a16="http://schemas.microsoft.com/office/drawing/2014/main" id="{02DFA779-0322-EB44-9F39-25F35A0E14A1}"/>
                    </a:ext>
                  </a:extLst>
                </p:cNvPr>
                <p:cNvSpPr txBox="1"/>
                <p:nvPr/>
              </p:nvSpPr>
              <p:spPr>
                <a:xfrm>
                  <a:off x="10548524" y="5101799"/>
                  <a:ext cx="1444752" cy="1344168"/>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i="0" strike="noStrike" cap="none" spc="0" baseline="0" dirty="0">
                      <a:solidFill>
                        <a:srgbClr val="000000"/>
                      </a:solidFill>
                      <a:effectLst/>
                      <a:latin typeface="Tahoma"/>
                      <a:ea typeface="Tahoma"/>
                      <a:cs typeface="Tahoma"/>
                    </a:rPr>
                    <a:t>Asustado/a/e</a:t>
                  </a:r>
                </a:p>
              </p:txBody>
            </p:sp>
            <p:pic>
              <p:nvPicPr>
                <p:cNvPr id="120" name="Picture 119">
                  <a:extLst>
                    <a:ext uri="{FF2B5EF4-FFF2-40B4-BE49-F238E27FC236}">
                      <a16:creationId xmlns:a16="http://schemas.microsoft.com/office/drawing/2014/main" id="{AB0BDE38-1128-3D4C-A340-EB0E1283B9A3}"/>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0644643" y="5171511"/>
                  <a:ext cx="1142168" cy="974032"/>
                </a:xfrm>
                <a:prstGeom prst="rect">
                  <a:avLst/>
                </a:prstGeom>
              </p:spPr>
            </p:pic>
          </p:grpSp>
        </p:grpSp>
      </p:grpSp>
    </p:spTree>
    <p:extLst>
      <p:ext uri="{BB962C8B-B14F-4D97-AF65-F5344CB8AC3E}">
        <p14:creationId xmlns:p14="http://schemas.microsoft.com/office/powerpoint/2010/main" val="111485546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t="77386"/>
          <a:stretch>
            <a:fillRect/>
          </a:stretch>
        </p:blipFill>
        <p:spPr>
          <a:xfrm>
            <a:off x="0" y="5307106"/>
            <a:ext cx="12192000" cy="155089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530" y="2314794"/>
            <a:ext cx="11615221" cy="1451902"/>
          </a:xfrm>
          <a:prstGeom prst="rect">
            <a:avLst/>
          </a:prstGeom>
        </p:spPr>
      </p:pic>
      <p:sp>
        <p:nvSpPr>
          <p:cNvPr id="10" name="Footer Placeholder 3">
            <a:extLst>
              <a:ext uri="{FF2B5EF4-FFF2-40B4-BE49-F238E27FC236}">
                <a16:creationId xmlns:a16="http://schemas.microsoft.com/office/drawing/2014/main" id="{25FC94C0-1CFA-4A2E-8C04-8D2B749E0147}"/>
              </a:ext>
            </a:extLst>
          </p:cNvPr>
          <p:cNvSpPr txBox="1"/>
          <p:nvPr/>
        </p:nvSpPr>
        <p:spPr>
          <a:xfrm>
            <a:off x="8935657" y="6493397"/>
            <a:ext cx="3256344" cy="364603"/>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para Personas con Discapacidades de SAFE</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6" name="TextBox 5">
            <a:extLst>
              <a:ext uri="{FF2B5EF4-FFF2-40B4-BE49-F238E27FC236}">
                <a16:creationId xmlns:a16="http://schemas.microsoft.com/office/drawing/2014/main" id="{7341D403-DFCB-85C8-7974-B962E77D3064}"/>
              </a:ext>
            </a:extLst>
          </p:cNvPr>
          <p:cNvSpPr txBox="1"/>
          <p:nvPr/>
        </p:nvSpPr>
        <p:spPr>
          <a:xfrm>
            <a:off x="2806472" y="1578292"/>
            <a:ext cx="8588414" cy="2308324"/>
          </a:xfrm>
          <a:prstGeom prst="rect">
            <a:avLst/>
          </a:prstGeom>
          <a:solidFill>
            <a:schemeClr val="bg1"/>
          </a:solidFill>
        </p:spPr>
        <p:txBody>
          <a:bodyPr wrap="square" rtlCol="0">
            <a:spAutoFit/>
          </a:bodyPr>
          <a:lstStyle/>
          <a:p>
            <a:r>
              <a:rPr lang="es-MX" sz="1800" b="0" i="0" strike="noStrike" cap="none" spc="0" baseline="0" dirty="0">
                <a:solidFill>
                  <a:srgbClr val="000000"/>
                </a:solidFill>
                <a:effectLst/>
                <a:latin typeface="Arial"/>
                <a:ea typeface="Arial"/>
                <a:cs typeface="Arial"/>
              </a:rPr>
              <a:t>El Consejo de Texas para las Discapacidades del Desarrollo (Texas Council </a:t>
            </a:r>
            <a:r>
              <a:rPr lang="es-MX" sz="1800" b="0" i="0" strike="noStrike" cap="none" spc="0" baseline="0" dirty="0" err="1">
                <a:solidFill>
                  <a:srgbClr val="000000"/>
                </a:solidFill>
                <a:effectLst/>
                <a:latin typeface="Arial"/>
                <a:ea typeface="Arial"/>
                <a:cs typeface="Arial"/>
              </a:rPr>
              <a:t>for</a:t>
            </a:r>
            <a:r>
              <a:rPr lang="es-MX" sz="1800" b="0" i="0" strike="noStrike" cap="none" spc="0" baseline="0" dirty="0">
                <a:solidFill>
                  <a:srgbClr val="000000"/>
                </a:solidFill>
                <a:effectLst/>
                <a:latin typeface="Arial"/>
                <a:ea typeface="Arial"/>
                <a:cs typeface="Arial"/>
              </a:rPr>
              <a:t> </a:t>
            </a:r>
            <a:r>
              <a:rPr lang="es-MX" sz="1800" b="0" i="0" strike="noStrike" cap="none" spc="0" baseline="0" dirty="0" err="1">
                <a:solidFill>
                  <a:srgbClr val="000000"/>
                </a:solidFill>
                <a:effectLst/>
                <a:latin typeface="Arial"/>
                <a:ea typeface="Arial"/>
                <a:cs typeface="Arial"/>
              </a:rPr>
              <a:t>Developmental</a:t>
            </a:r>
            <a:r>
              <a:rPr lang="es-MX" sz="1800" b="0" i="0" strike="noStrike" cap="none" spc="0" baseline="0" dirty="0">
                <a:solidFill>
                  <a:srgbClr val="000000"/>
                </a:solidFill>
                <a:effectLst/>
                <a:latin typeface="Arial"/>
                <a:ea typeface="Arial"/>
                <a:cs typeface="Arial"/>
              </a:rPr>
              <a:t> </a:t>
            </a:r>
            <a:r>
              <a:rPr lang="es-MX" sz="1800" b="0" i="0" strike="noStrike" cap="none" spc="0" baseline="0" dirty="0" err="1">
                <a:solidFill>
                  <a:srgbClr val="000000"/>
                </a:solidFill>
                <a:effectLst/>
                <a:latin typeface="Arial"/>
                <a:ea typeface="Arial"/>
                <a:cs typeface="Arial"/>
              </a:rPr>
              <a:t>Disabilities</a:t>
            </a:r>
            <a:r>
              <a:rPr lang="es-MX" sz="1800" b="0" i="0" strike="noStrike" cap="none" spc="0" baseline="0" dirty="0">
                <a:solidFill>
                  <a:srgbClr val="000000"/>
                </a:solidFill>
                <a:effectLst/>
                <a:latin typeface="Arial"/>
                <a:ea typeface="Arial"/>
                <a:cs typeface="Arial"/>
              </a:rPr>
              <a:t>, TCDD) apoya este Proyecto a través de una concesión de la Administración para la Vida en la Comunidad (</a:t>
            </a:r>
            <a:r>
              <a:rPr lang="es-MX" sz="1800" b="0" i="0" strike="noStrike" cap="none" spc="0" baseline="0" dirty="0" err="1">
                <a:solidFill>
                  <a:srgbClr val="000000"/>
                </a:solidFill>
                <a:effectLst/>
                <a:latin typeface="Arial"/>
                <a:ea typeface="Arial"/>
                <a:cs typeface="Arial"/>
              </a:rPr>
              <a:t>Administration</a:t>
            </a:r>
            <a:r>
              <a:rPr lang="es-MX" sz="1800" b="0" i="0" strike="noStrike" cap="none" spc="0" baseline="0" dirty="0">
                <a:solidFill>
                  <a:srgbClr val="000000"/>
                </a:solidFill>
                <a:effectLst/>
                <a:latin typeface="Arial"/>
                <a:ea typeface="Arial"/>
                <a:cs typeface="Arial"/>
              </a:rPr>
              <a:t> </a:t>
            </a:r>
            <a:r>
              <a:rPr lang="es-MX" sz="1800" b="0" i="0" strike="noStrike" cap="none" spc="0" baseline="0" dirty="0" err="1">
                <a:solidFill>
                  <a:srgbClr val="000000"/>
                </a:solidFill>
                <a:effectLst/>
                <a:latin typeface="Arial"/>
                <a:ea typeface="Arial"/>
                <a:cs typeface="Arial"/>
              </a:rPr>
              <a:t>for</a:t>
            </a:r>
            <a:r>
              <a:rPr lang="es-MX" sz="1800" b="0" i="0" strike="noStrike" cap="none" spc="0" baseline="0" dirty="0">
                <a:solidFill>
                  <a:srgbClr val="000000"/>
                </a:solidFill>
                <a:effectLst/>
                <a:latin typeface="Arial"/>
                <a:ea typeface="Arial"/>
                <a:cs typeface="Arial"/>
              </a:rPr>
              <a:t> </a:t>
            </a:r>
            <a:r>
              <a:rPr lang="es-MX" sz="1800" b="0" i="0" strike="noStrike" cap="none" spc="0" baseline="0" dirty="0" err="1">
                <a:solidFill>
                  <a:srgbClr val="000000"/>
                </a:solidFill>
                <a:effectLst/>
                <a:latin typeface="Arial"/>
                <a:ea typeface="Arial"/>
                <a:cs typeface="Arial"/>
              </a:rPr>
              <a:t>Community</a:t>
            </a:r>
            <a:r>
              <a:rPr lang="es-MX" sz="1800" b="0" i="0" strike="noStrike" cap="none" spc="0" baseline="0" dirty="0">
                <a:solidFill>
                  <a:srgbClr val="000000"/>
                </a:solidFill>
                <a:effectLst/>
                <a:latin typeface="Arial"/>
                <a:ea typeface="Arial"/>
                <a:cs typeface="Arial"/>
              </a:rPr>
              <a:t> Living, ACL) de EE. UU., Departamento de Salud y Servicios Humanos, Washington, D.C., 20201. El número de concesión se otorga bajo petición. Se alienta a quienes reciban concesiones de patrocinio del gobierno a que expresen sus hallazgos y conclusiones. Las opiniones no necesariamente representan las políticas oficiales de TCDD o de ACL.</a:t>
            </a:r>
          </a:p>
        </p:txBody>
      </p:sp>
    </p:spTree>
    <p:extLst>
      <p:ext uri="{BB962C8B-B14F-4D97-AF65-F5344CB8AC3E}">
        <p14:creationId xmlns:p14="http://schemas.microsoft.com/office/powerpoint/2010/main" val="256795985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rcRect t="77386"/>
          <a:stretch>
            <a:fillRect/>
          </a:stretch>
        </p:blipFill>
        <p:spPr>
          <a:xfrm>
            <a:off x="0" y="5307106"/>
            <a:ext cx="12192000" cy="155089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0807" y="127448"/>
            <a:ext cx="2696309" cy="116061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9" name="Footer Placeholder 3"/>
          <p:cNvSpPr txBox="1"/>
          <p:nvPr/>
        </p:nvSpPr>
        <p:spPr>
          <a:xfrm>
            <a:off x="8967435" y="6506432"/>
            <a:ext cx="3224565" cy="29980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sp>
        <p:nvSpPr>
          <p:cNvPr id="7" name="Rectangle 6">
            <a:extLst>
              <a:ext uri="{FF2B5EF4-FFF2-40B4-BE49-F238E27FC236}">
                <a16:creationId xmlns:a16="http://schemas.microsoft.com/office/drawing/2014/main" id="{2286CACD-71A0-29BB-B4B5-6F4AC5029188}"/>
              </a:ext>
            </a:extLst>
          </p:cNvPr>
          <p:cNvSpPr/>
          <p:nvPr/>
        </p:nvSpPr>
        <p:spPr>
          <a:xfrm>
            <a:off x="515815" y="1455988"/>
            <a:ext cx="11387695" cy="5078313"/>
          </a:xfrm>
          <a:prstGeom prst="rect">
            <a:avLst/>
          </a:prstGeom>
        </p:spPr>
        <p:txBody>
          <a:bodyPr wrap="square">
            <a:spAutoFit/>
          </a:bodyPr>
          <a:lstStyle/>
          <a:p>
            <a:r>
              <a:rPr lang="es-MX" sz="2000" b="0" i="0" strike="noStrike" cap="none" spc="0" baseline="0" dirty="0">
                <a:solidFill>
                  <a:srgbClr val="000000"/>
                </a:solidFill>
                <a:effectLst/>
                <a:latin typeface="Tahoma"/>
                <a:ea typeface="Tahoma"/>
                <a:cs typeface="Tahoma"/>
              </a:rPr>
              <a:t>Este programa de estudios se ofrece en línea sin costo. Puede usar estos recursos en su formato original, solo para fines educativos. Por favor, atribuye el crédito a </a:t>
            </a:r>
            <a:r>
              <a:rPr lang="es-MX" sz="2000" b="0" i="0" strike="noStrike" cap="none" spc="0" baseline="0" dirty="0" err="1">
                <a:solidFill>
                  <a:srgbClr val="000000"/>
                </a:solidFill>
                <a:effectLst/>
                <a:latin typeface="Tahoma"/>
                <a:ea typeface="Tahoma"/>
                <a:cs typeface="Tahoma"/>
              </a:rPr>
              <a:t>The</a:t>
            </a:r>
            <a:r>
              <a:rPr lang="es-MX" sz="2000" b="0" i="0" strike="noStrike" cap="none" spc="0" baseline="0" dirty="0">
                <a:solidFill>
                  <a:srgbClr val="000000"/>
                </a:solidFill>
                <a:effectLst/>
                <a:latin typeface="Tahoma"/>
                <a:ea typeface="Tahoma"/>
                <a:cs typeface="Tahoma"/>
              </a:rPr>
              <a:t> SAFE Alliance. (Consulte la cita en la parte inferior de la página). </a:t>
            </a:r>
          </a:p>
          <a:p>
            <a:endParaRPr lang="en-US" sz="800" dirty="0">
              <a:latin typeface="Tahoma" panose="020B0604030504040204" pitchFamily="34" charset="0"/>
              <a:ea typeface="Tahoma" panose="020B0604030504040204" pitchFamily="34" charset="0"/>
              <a:cs typeface="Tahoma" panose="020B0604030504040204" pitchFamily="34" charset="0"/>
            </a:endParaRPr>
          </a:p>
          <a:p>
            <a:r>
              <a:rPr lang="es-MX" sz="2000" b="0" i="0" strike="noStrike" cap="none" spc="0" baseline="0" dirty="0">
                <a:solidFill>
                  <a:srgbClr val="000000"/>
                </a:solidFill>
                <a:effectLst/>
                <a:latin typeface="Tahoma"/>
                <a:ea typeface="Tahoma"/>
                <a:cs typeface="Tahoma"/>
              </a:rPr>
              <a:t>Le pedimos que no modifique las imágenes, las diapositivas, ni los materiales de la planificación didáctica del programa de estudios. No puede usar el programa de estudios Mis derechos, mi vida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Rights</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Life</a:t>
            </a:r>
            <a:r>
              <a:rPr lang="es-MX" sz="2000" b="0" i="0" strike="noStrike" cap="none" spc="0" baseline="0" dirty="0">
                <a:solidFill>
                  <a:srgbClr val="000000"/>
                </a:solidFill>
                <a:effectLst/>
                <a:latin typeface="Tahoma"/>
                <a:ea typeface="Tahoma"/>
                <a:cs typeface="Tahoma"/>
              </a:rPr>
              <a:t>) para fines comerciales, que incluye, entre otros, para vender talleres que usted facilite con base en él, para crear enlaces o sitios web para redistribuir cualquier material asociado con el programa de estudios Mis derechos, mi vida o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Rights</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Life</a:t>
            </a:r>
            <a:r>
              <a:rPr lang="es-MX" sz="2000" b="0" i="0" strike="noStrike" cap="none" spc="0" baseline="0" dirty="0">
                <a:solidFill>
                  <a:srgbClr val="000000"/>
                </a:solidFill>
                <a:effectLst/>
                <a:latin typeface="Tahoma"/>
                <a:ea typeface="Tahoma"/>
                <a:cs typeface="Tahoma"/>
              </a:rPr>
              <a:t> de SAFE. </a:t>
            </a:r>
          </a:p>
          <a:p>
            <a:endParaRPr lang="en-US" sz="800" dirty="0">
              <a:latin typeface="Tahoma" panose="020B0604030504040204" pitchFamily="34" charset="0"/>
              <a:ea typeface="Tahoma" panose="020B0604030504040204" pitchFamily="34" charset="0"/>
              <a:cs typeface="Tahoma" panose="020B0604030504040204" pitchFamily="34" charset="0"/>
            </a:endParaRPr>
          </a:p>
          <a:p>
            <a:r>
              <a:rPr lang="es-MX" sz="2000" b="0" i="0" strike="noStrike" cap="none" spc="0" baseline="0" dirty="0">
                <a:solidFill>
                  <a:srgbClr val="000000"/>
                </a:solidFill>
                <a:effectLst/>
                <a:latin typeface="Tahoma"/>
                <a:ea typeface="Tahoma"/>
                <a:cs typeface="Tahoma"/>
              </a:rPr>
              <a:t>La venta de materiales de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Rights</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Life</a:t>
            </a:r>
            <a:r>
              <a:rPr lang="es-MX" sz="2000" b="0" i="0" strike="noStrike" cap="none" spc="0" baseline="0" dirty="0">
                <a:solidFill>
                  <a:srgbClr val="000000"/>
                </a:solidFill>
                <a:effectLst/>
                <a:latin typeface="Tahoma"/>
                <a:ea typeface="Tahoma"/>
                <a:cs typeface="Tahoma"/>
              </a:rPr>
              <a:t>: A </a:t>
            </a:r>
            <a:r>
              <a:rPr lang="es-MX" sz="2000" b="0" i="0" strike="noStrike" cap="none" spc="0" baseline="0" dirty="0" err="1">
                <a:solidFill>
                  <a:srgbClr val="000000"/>
                </a:solidFill>
                <a:effectLst/>
                <a:latin typeface="Tahoma"/>
                <a:ea typeface="Tahoma"/>
                <a:cs typeface="Tahoma"/>
              </a:rPr>
              <a:t>Curriculum</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for</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Safer</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Relationships</a:t>
            </a:r>
            <a:r>
              <a:rPr lang="es-MX" sz="2000" b="0" i="0" strike="noStrike" cap="none" spc="0" baseline="0" dirty="0">
                <a:solidFill>
                  <a:srgbClr val="000000"/>
                </a:solidFill>
                <a:effectLst/>
                <a:latin typeface="Tahoma"/>
                <a:ea typeface="Tahoma"/>
                <a:cs typeface="Tahoma"/>
              </a:rPr>
              <a:t> (Mis derechos mi vida: un programa de estudios para relaciones más seguras) es una infracción directa de las leyes de derechos de autor.</a:t>
            </a:r>
          </a:p>
          <a:p>
            <a:endParaRPr lang="en-US" sz="800" dirty="0">
              <a:latin typeface="Tahoma" panose="020B0604030504040204" pitchFamily="34" charset="0"/>
              <a:ea typeface="Tahoma" panose="020B0604030504040204" pitchFamily="34" charset="0"/>
              <a:cs typeface="Tahoma" panose="020B0604030504040204" pitchFamily="34" charset="0"/>
            </a:endParaRPr>
          </a:p>
          <a:p>
            <a:pPr marR="0" lvl="0">
              <a:spcBef>
                <a:spcPct val="0"/>
              </a:spcBef>
              <a:spcAft>
                <a:spcPct val="0"/>
              </a:spcAft>
            </a:pPr>
            <a:r>
              <a:rPr lang="es-MX" sz="2000" b="0" i="0" strike="noStrike" cap="none" spc="0" baseline="0" dirty="0" err="1">
                <a:solidFill>
                  <a:srgbClr val="000000"/>
                </a:solidFill>
                <a:effectLst/>
                <a:latin typeface="Tahoma"/>
                <a:ea typeface="Tahoma"/>
                <a:cs typeface="Tahoma"/>
              </a:rPr>
              <a:t>Westmore</a:t>
            </a:r>
            <a:r>
              <a:rPr lang="es-MX" sz="2000" b="0" i="0" strike="noStrike" cap="none" spc="0" baseline="0" dirty="0">
                <a:solidFill>
                  <a:srgbClr val="000000"/>
                </a:solidFill>
                <a:effectLst/>
                <a:latin typeface="Tahoma"/>
                <a:ea typeface="Tahoma"/>
                <a:cs typeface="Tahoma"/>
              </a:rPr>
              <a:t>, M. y </a:t>
            </a:r>
            <a:r>
              <a:rPr lang="es-MX" sz="2000" b="0" i="0" strike="noStrike" cap="none" spc="0" baseline="0" dirty="0" err="1">
                <a:solidFill>
                  <a:srgbClr val="000000"/>
                </a:solidFill>
                <a:effectLst/>
                <a:latin typeface="Tahoma"/>
                <a:ea typeface="Tahoma"/>
                <a:cs typeface="Tahoma"/>
              </a:rPr>
              <a:t>Lersch</a:t>
            </a:r>
            <a:r>
              <a:rPr lang="es-MX" sz="2000" b="0" i="0" strike="noStrike" cap="none" spc="0" baseline="0" dirty="0">
                <a:solidFill>
                  <a:srgbClr val="000000"/>
                </a:solidFill>
                <a:effectLst/>
                <a:latin typeface="Tahoma"/>
                <a:ea typeface="Tahoma"/>
                <a:cs typeface="Tahoma"/>
              </a:rPr>
              <a:t>, H. (2021 o 2022). </a:t>
            </a:r>
            <a:r>
              <a:rPr lang="es-MX" sz="2000" b="0" i="1" strike="noStrike" cap="none" spc="0" baseline="0" dirty="0" err="1">
                <a:solidFill>
                  <a:srgbClr val="000000"/>
                </a:solidFill>
                <a:effectLst/>
                <a:latin typeface="Tahoma"/>
                <a:ea typeface="Tahoma"/>
                <a:cs typeface="Tahoma"/>
              </a:rPr>
              <a:t>My</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R</a:t>
            </a:r>
            <a:r>
              <a:rPr lang="es-MX" sz="2000" b="0" i="1" strike="noStrike" cap="none" spc="0" baseline="0" dirty="0" err="1">
                <a:solidFill>
                  <a:srgbClr val="000000"/>
                </a:solidFill>
                <a:effectLst/>
                <a:latin typeface="Tahoma"/>
                <a:ea typeface="Tahoma"/>
                <a:cs typeface="Tahoma"/>
              </a:rPr>
              <a:t>ights</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M</a:t>
            </a:r>
            <a:r>
              <a:rPr lang="es-MX" sz="2000" b="0" i="1" strike="noStrike" cap="none" spc="0" baseline="0" dirty="0" err="1">
                <a:solidFill>
                  <a:srgbClr val="000000"/>
                </a:solidFill>
                <a:effectLst/>
                <a:latin typeface="Tahoma"/>
                <a:ea typeface="Tahoma"/>
                <a:cs typeface="Tahoma"/>
              </a:rPr>
              <a:t>y</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L</a:t>
            </a:r>
            <a:r>
              <a:rPr lang="es-MX" sz="2000" b="0" i="1" strike="noStrike" cap="none" spc="0" baseline="0" dirty="0" err="1">
                <a:solidFill>
                  <a:srgbClr val="000000"/>
                </a:solidFill>
                <a:effectLst/>
                <a:latin typeface="Tahoma"/>
                <a:ea typeface="Tahoma"/>
                <a:cs typeface="Tahoma"/>
              </a:rPr>
              <a:t>ife</a:t>
            </a:r>
            <a:r>
              <a:rPr lang="es-MX" sz="2000" b="0" i="1" strike="noStrike" cap="none" spc="0" baseline="0" dirty="0">
                <a:solidFill>
                  <a:srgbClr val="000000"/>
                </a:solidFill>
                <a:effectLst/>
                <a:latin typeface="Tahoma"/>
                <a:ea typeface="Tahoma"/>
                <a:cs typeface="Tahoma"/>
              </a:rPr>
              <a:t>: A </a:t>
            </a:r>
            <a:r>
              <a:rPr lang="es-MX" sz="2000" i="1" dirty="0" err="1">
                <a:solidFill>
                  <a:srgbClr val="000000"/>
                </a:solidFill>
                <a:latin typeface="Tahoma"/>
                <a:ea typeface="Tahoma"/>
                <a:cs typeface="Tahoma"/>
              </a:rPr>
              <a:t>C</a:t>
            </a:r>
            <a:r>
              <a:rPr lang="es-MX" sz="2000" b="0" i="1" strike="noStrike" cap="none" spc="0" baseline="0" dirty="0" err="1">
                <a:solidFill>
                  <a:srgbClr val="000000"/>
                </a:solidFill>
                <a:effectLst/>
                <a:latin typeface="Tahoma"/>
                <a:ea typeface="Tahoma"/>
                <a:cs typeface="Tahoma"/>
              </a:rPr>
              <a:t>urriculum</a:t>
            </a:r>
            <a:r>
              <a:rPr lang="es-MX" sz="2000" b="0" i="1" strike="noStrike" cap="none" spc="0" baseline="0" dirty="0">
                <a:solidFill>
                  <a:srgbClr val="000000"/>
                </a:solidFill>
                <a:effectLst/>
                <a:latin typeface="Tahoma"/>
                <a:ea typeface="Tahoma"/>
                <a:cs typeface="Tahoma"/>
              </a:rPr>
              <a:t> </a:t>
            </a:r>
            <a:r>
              <a:rPr lang="es-MX" sz="2000" b="0" i="1" strike="noStrike" cap="none" spc="0" baseline="0" dirty="0" err="1">
                <a:solidFill>
                  <a:srgbClr val="000000"/>
                </a:solidFill>
                <a:effectLst/>
                <a:latin typeface="Tahoma"/>
                <a:ea typeface="Tahoma"/>
                <a:cs typeface="Tahoma"/>
              </a:rPr>
              <a:t>for</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S</a:t>
            </a:r>
            <a:r>
              <a:rPr lang="es-MX" sz="2000" b="0" i="1" strike="noStrike" cap="none" spc="0" baseline="0" dirty="0" err="1">
                <a:solidFill>
                  <a:srgbClr val="000000"/>
                </a:solidFill>
                <a:effectLst/>
                <a:latin typeface="Tahoma"/>
                <a:ea typeface="Tahoma"/>
                <a:cs typeface="Tahoma"/>
              </a:rPr>
              <a:t>afer</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R</a:t>
            </a:r>
            <a:r>
              <a:rPr lang="es-MX" sz="2000" b="0" i="1" strike="noStrike" cap="none" spc="0" baseline="0" dirty="0" err="1">
                <a:solidFill>
                  <a:srgbClr val="000000"/>
                </a:solidFill>
                <a:effectLst/>
                <a:latin typeface="Tahoma"/>
                <a:ea typeface="Tahoma"/>
                <a:cs typeface="Tahoma"/>
              </a:rPr>
              <a:t>elationships</a:t>
            </a:r>
            <a:r>
              <a:rPr lang="es-MX" sz="2000" b="0" i="0" strike="noStrike" cap="none" spc="0" baseline="0" dirty="0">
                <a:solidFill>
                  <a:srgbClr val="000000"/>
                </a:solidFill>
                <a:effectLst/>
                <a:latin typeface="Tahoma"/>
                <a:ea typeface="Tahoma"/>
                <a:cs typeface="Tahoma"/>
              </a:rPr>
              <a:t>.  Schwartz, M. (Ed.). </a:t>
            </a:r>
            <a:r>
              <a:rPr lang="es-MX" sz="2000" b="0" i="0" strike="noStrike" cap="none" spc="0" baseline="0" dirty="0" err="1">
                <a:solidFill>
                  <a:srgbClr val="000000"/>
                </a:solidFill>
                <a:effectLst/>
                <a:latin typeface="Tahoma"/>
                <a:ea typeface="Tahoma"/>
                <a:cs typeface="Tahoma"/>
              </a:rPr>
              <a:t>The</a:t>
            </a:r>
            <a:r>
              <a:rPr lang="es-MX" sz="2000" b="0" i="0" strike="noStrike" cap="none" spc="0" baseline="0" dirty="0">
                <a:solidFill>
                  <a:srgbClr val="000000"/>
                </a:solidFill>
                <a:effectLst/>
                <a:latin typeface="Tahoma"/>
                <a:ea typeface="Tahoma"/>
                <a:cs typeface="Tahoma"/>
              </a:rPr>
              <a:t> SAFE Alliance. Austin, TX.</a:t>
            </a:r>
          </a:p>
          <a:p>
            <a:pPr marR="0" lvl="0">
              <a:spcBef>
                <a:spcPct val="0"/>
              </a:spcBef>
              <a:spcAft>
                <a:spcPct val="0"/>
              </a:spcAft>
            </a:pPr>
            <a:endParaRPr lang="en-US" sz="2000" dirty="0">
              <a:effectLst/>
              <a:latin typeface="Tahoma" panose="020B0604030504040204" pitchFamily="34" charset="0"/>
              <a:ea typeface="Tahoma" panose="020B0604030504040204" pitchFamily="34" charset="0"/>
              <a:cs typeface="Tahoma" panose="020B0604030504040204" pitchFamily="34" charset="0"/>
            </a:endParaRPr>
          </a:p>
          <a:p>
            <a:pPr marR="0" lvl="0">
              <a:spcBef>
                <a:spcPct val="0"/>
              </a:spcBef>
              <a:spcAft>
                <a:spcPct val="0"/>
              </a:spcAft>
            </a:pPr>
            <a:endParaRPr lang="en-US" sz="20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8587596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4" y="-17579"/>
            <a:ext cx="12166314" cy="6858000"/>
          </a:xfrm>
          <a:prstGeom prst="rect">
            <a:avLst/>
          </a:prstGeom>
        </p:spPr>
      </p:pic>
      <p:sp>
        <p:nvSpPr>
          <p:cNvPr id="10" name="TextBox 9"/>
          <p:cNvSpPr txBox="1"/>
          <p:nvPr/>
        </p:nvSpPr>
        <p:spPr>
          <a:xfrm>
            <a:off x="7973557" y="1184079"/>
            <a:ext cx="3818109" cy="944880"/>
          </a:xfrm>
          <a:prstGeom prst="rect">
            <a:avLst/>
          </a:prstGeom>
          <a:noFill/>
        </p:spPr>
        <p:txBody>
          <a:bodyPr wrap="square" rtlCol="0">
            <a:spAutoFit/>
          </a:bodyPr>
          <a:lstStyle/>
          <a:p>
            <a:pPr algn="ctr"/>
            <a:r>
              <a:rPr lang="es-MX" sz="2800" b="0" i="0" strike="noStrike" cap="none" spc="0" baseline="0" dirty="0">
                <a:solidFill>
                  <a:srgbClr val="000000"/>
                </a:solidFill>
                <a:effectLst/>
                <a:latin typeface="Tahoma"/>
                <a:ea typeface="Tahoma"/>
                <a:cs typeface="Tahoma"/>
              </a:rPr>
              <a:t>Con quién nunca está bien salir</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3898921" y="2257477"/>
            <a:ext cx="4224990" cy="944880"/>
          </a:xfrm>
          <a:prstGeom prst="rect">
            <a:avLst/>
          </a:prstGeom>
          <a:noFill/>
        </p:spPr>
        <p:txBody>
          <a:bodyPr wrap="square" rtlCol="0">
            <a:spAutoFit/>
          </a:bodyPr>
          <a:lstStyle/>
          <a:p>
            <a:pPr algn="ctr"/>
            <a:r>
              <a:rPr lang="es-MX" sz="2800" b="0" i="0" strike="noStrike" cap="none" spc="0" baseline="0" dirty="0">
                <a:solidFill>
                  <a:srgbClr val="000000"/>
                </a:solidFill>
                <a:effectLst/>
                <a:latin typeface="Tahoma"/>
                <a:ea typeface="Tahoma"/>
                <a:cs typeface="Tahoma"/>
              </a:rPr>
              <a:t>Cómo conocer a alguien con quien salir</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4068090" y="4771076"/>
            <a:ext cx="2632961" cy="944880"/>
          </a:xfrm>
          <a:prstGeom prst="rect">
            <a:avLst/>
          </a:prstGeom>
          <a:noFill/>
        </p:spPr>
        <p:txBody>
          <a:bodyPr wrap="square" rtlCol="0">
            <a:spAutoFit/>
          </a:bodyPr>
          <a:lstStyle/>
          <a:p>
            <a:pPr algn="ctr"/>
            <a:r>
              <a:rPr lang="es-MX" sz="2800" b="0" i="0" strike="noStrike" cap="none" spc="0" baseline="0" dirty="0">
                <a:solidFill>
                  <a:srgbClr val="000000"/>
                </a:solidFill>
                <a:effectLst/>
                <a:latin typeface="Tahoma"/>
                <a:ea typeface="Tahoma"/>
                <a:cs typeface="Tahoma"/>
              </a:rPr>
              <a:t>La pareja de sus sueños</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13" name="TextBox 12"/>
          <p:cNvSpPr txBox="1"/>
          <p:nvPr/>
        </p:nvSpPr>
        <p:spPr>
          <a:xfrm>
            <a:off x="4068090" y="3625135"/>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Descanso para el cerebro</a:t>
            </a:r>
            <a:endParaRPr lang="en-US" sz="2800">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8874822" y="5057824"/>
            <a:ext cx="3422439" cy="1384995"/>
          </a:xfrm>
          <a:prstGeom prst="rect">
            <a:avLst/>
          </a:prstGeom>
          <a:noFill/>
        </p:spPr>
        <p:txBody>
          <a:bodyPr wrap="square" rtlCol="0">
            <a:spAutoFit/>
          </a:bodyPr>
          <a:lstStyle/>
          <a:p>
            <a:pPr algn="ctr"/>
            <a:r>
              <a:rPr lang="es-MX" sz="2800" b="0" i="0" strike="noStrike" cap="none" spc="0" baseline="0" dirty="0">
                <a:solidFill>
                  <a:srgbClr val="000000"/>
                </a:solidFill>
                <a:effectLst/>
                <a:latin typeface="Tahoma"/>
                <a:ea typeface="Tahoma"/>
                <a:cs typeface="Tahoma"/>
              </a:rPr>
              <a:t>Charla sobre la pareja de sus sueños</a:t>
            </a:r>
          </a:p>
        </p:txBody>
      </p:sp>
      <p:grpSp>
        <p:nvGrpSpPr>
          <p:cNvPr id="2" name="Group 1"/>
          <p:cNvGrpSpPr/>
          <p:nvPr/>
        </p:nvGrpSpPr>
        <p:grpSpPr>
          <a:xfrm>
            <a:off x="6541563" y="696530"/>
            <a:ext cx="1383237" cy="1474906"/>
            <a:chOff x="4359964" y="1213878"/>
            <a:chExt cx="2953783" cy="3699400"/>
          </a:xfrm>
        </p:grpSpPr>
        <p:pic>
          <p:nvPicPr>
            <p:cNvPr id="16" name="Picture 2" descr="0bbb44de-9886-4065-8811-8890dda3c929@namprd16"/>
            <p:cNvPicPr>
              <a:picLocks noChangeAspect="1" noChangeArrowheads="1"/>
            </p:cNvPicPr>
            <p:nvPr/>
          </p:nvPicPr>
          <p:blipFill>
            <a:blip r:embed="rId4">
              <a:extLst>
                <a:ext uri="{28A0092B-C50C-407E-A947-70E740481C1C}">
                  <a14:useLocalDpi xmlns:a14="http://schemas.microsoft.com/office/drawing/2010/main" val="0"/>
                </a:ext>
              </a:extLst>
            </a:blip>
            <a:srcRect l="55572"/>
            <a:stretch>
              <a:fillRect/>
            </a:stretch>
          </p:blipFill>
          <p:spPr bwMode="auto">
            <a:xfrm>
              <a:off x="4359964" y="1213878"/>
              <a:ext cx="2953783" cy="369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rcRect l="7105" t="24006" r="50548" b="19076"/>
            <a:stretch>
              <a:fillRect/>
            </a:stretch>
          </p:blipFill>
          <p:spPr>
            <a:xfrm>
              <a:off x="4464079" y="1783966"/>
              <a:ext cx="2613415" cy="2415715"/>
            </a:xfrm>
            <a:prstGeom prst="rect">
              <a:avLst/>
            </a:prstGeom>
          </p:spPr>
        </p:pic>
      </p:grpSp>
      <p:grpSp>
        <p:nvGrpSpPr>
          <p:cNvPr id="3" name="Group 2"/>
          <p:cNvGrpSpPr/>
          <p:nvPr/>
        </p:nvGrpSpPr>
        <p:grpSpPr>
          <a:xfrm>
            <a:off x="2031537" y="1976131"/>
            <a:ext cx="2379051" cy="1321667"/>
            <a:chOff x="5174060" y="1412441"/>
            <a:chExt cx="8352897" cy="4857313"/>
          </a:xfrm>
        </p:grpSpPr>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74060" y="1561330"/>
              <a:ext cx="8352897" cy="4708424"/>
            </a:xfrm>
            <a:prstGeom prst="rect">
              <a:avLst/>
            </a:prstGeom>
          </p:spPr>
        </p:pic>
        <p:sp>
          <p:nvSpPr>
            <p:cNvPr id="19" name="Oval 18"/>
            <p:cNvSpPr/>
            <p:nvPr/>
          </p:nvSpPr>
          <p:spPr>
            <a:xfrm>
              <a:off x="6567852" y="1412441"/>
              <a:ext cx="4736846" cy="4503304"/>
            </a:xfrm>
            <a:prstGeom prst="ellipse">
              <a:avLst/>
            </a:prstGeom>
            <a:noFill/>
            <a:ln w="1682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19"/>
          <p:cNvPicPr>
            <a:picLocks noChangeAspect="1"/>
          </p:cNvPicPr>
          <p:nvPr/>
        </p:nvPicPr>
        <p:blipFill>
          <a:blip r:embed="rId7"/>
          <a:stretch>
            <a:fillRect/>
          </a:stretch>
        </p:blipFill>
        <p:spPr>
          <a:xfrm>
            <a:off x="2374035" y="3356829"/>
            <a:ext cx="1694056" cy="1186374"/>
          </a:xfrm>
          <a:prstGeom prst="rect">
            <a:avLst/>
          </a:prstGeom>
        </p:spPr>
      </p:pic>
      <p:pic>
        <p:nvPicPr>
          <p:cNvPr id="21" name="Picture 3" descr="b1b7ac9a-f7a8-48a5-9f8b-68ef68ef28f5@namprd16"/>
          <p:cNvPicPr>
            <a:picLocks noChangeAspect="1" noChangeArrowheads="1"/>
          </p:cNvPicPr>
          <p:nvPr/>
        </p:nvPicPr>
        <p:blipFill>
          <a:blip r:embed="rId8">
            <a:extLst>
              <a:ext uri="{28A0092B-C50C-407E-A947-70E740481C1C}">
                <a14:useLocalDpi xmlns:a14="http://schemas.microsoft.com/office/drawing/2010/main" val="0"/>
              </a:ext>
            </a:extLst>
          </a:blip>
          <a:srcRect r="33568"/>
          <a:stretch>
            <a:fillRect/>
          </a:stretch>
        </p:blipFill>
        <p:spPr bwMode="auto">
          <a:xfrm>
            <a:off x="2374035" y="4543203"/>
            <a:ext cx="1535812" cy="128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p:nvPr/>
        </p:nvGrpSpPr>
        <p:grpSpPr>
          <a:xfrm>
            <a:off x="6497554" y="5072834"/>
            <a:ext cx="2532397" cy="2217071"/>
            <a:chOff x="6028507" y="4323874"/>
            <a:chExt cx="3595774" cy="3187493"/>
          </a:xfrm>
        </p:grpSpPr>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rcRect t="4183" r="67947" b="43399"/>
            <a:stretch>
              <a:fillRect/>
            </a:stretch>
          </p:blipFill>
          <p:spPr>
            <a:xfrm>
              <a:off x="6028507" y="4588676"/>
              <a:ext cx="1735526" cy="1599876"/>
            </a:xfrm>
            <a:prstGeom prst="rect">
              <a:avLst/>
            </a:prstGeom>
          </p:spPr>
        </p:pic>
        <p:pic>
          <p:nvPicPr>
            <p:cNvPr id="23" name="Picture 22"/>
            <p:cNvPicPr>
              <a:picLocks noChangeAspect="1"/>
            </p:cNvPicPr>
            <p:nvPr/>
          </p:nvPicPr>
          <p:blipFill>
            <a:blip r:embed="rId10">
              <a:extLst>
                <a:ext uri="{28A0092B-C50C-407E-A947-70E740481C1C}">
                  <a14:useLocalDpi xmlns:a14="http://schemas.microsoft.com/office/drawing/2010/main" val="0"/>
                </a:ext>
              </a:extLst>
            </a:blip>
            <a:srcRect l="18661" r="46352"/>
            <a:stretch>
              <a:fillRect/>
            </a:stretch>
          </p:blipFill>
          <p:spPr>
            <a:xfrm>
              <a:off x="7645840" y="4323874"/>
              <a:ext cx="1978441" cy="3187493"/>
            </a:xfrm>
            <a:prstGeom prst="rect">
              <a:avLst/>
            </a:prstGeom>
          </p:spPr>
        </p:pic>
      </p:grpSp>
      <p:pic>
        <p:nvPicPr>
          <p:cNvPr id="26" name="Picture 25"/>
          <p:cNvPicPr>
            <a:picLocks noChangeAspect="1"/>
          </p:cNvPicPr>
          <p:nvPr/>
        </p:nvPicPr>
        <p:blipFill>
          <a:blip r:embed="rId11"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5" name="TextBox 4">
            <a:extLst>
              <a:ext uri="{FF2B5EF4-FFF2-40B4-BE49-F238E27FC236}">
                <a16:creationId xmlns:a16="http://schemas.microsoft.com/office/drawing/2014/main" id="{9F5C1A97-E078-5F58-2891-2DAF11DE623A}"/>
              </a:ext>
            </a:extLst>
          </p:cNvPr>
          <p:cNvSpPr txBox="1"/>
          <p:nvPr/>
        </p:nvSpPr>
        <p:spPr>
          <a:xfrm>
            <a:off x="7856184" y="5976804"/>
            <a:ext cx="992179" cy="369332"/>
          </a:xfrm>
          <a:prstGeom prst="rect">
            <a:avLst/>
          </a:prstGeom>
          <a:solidFill>
            <a:schemeClr val="bg1"/>
          </a:solidFill>
        </p:spPr>
        <p:txBody>
          <a:bodyPr wrap="square" rtlCol="0">
            <a:spAutoFit/>
          </a:bodyPr>
          <a:lstStyle/>
          <a:p>
            <a:r>
              <a:rPr lang="en-US" dirty="0"/>
              <a:t>SEGURO</a:t>
            </a:r>
          </a:p>
        </p:txBody>
      </p:sp>
      <p:sp>
        <p:nvSpPr>
          <p:cNvPr id="27" name="Footer Placeholder 3">
            <a:extLst>
              <a:ext uri="{FF2B5EF4-FFF2-40B4-BE49-F238E27FC236}">
                <a16:creationId xmlns:a16="http://schemas.microsoft.com/office/drawing/2014/main" id="{BDFD714E-B774-3C43-8DC3-BE8A9E3C9DC0}"/>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sp>
        <p:nvSpPr>
          <p:cNvPr id="28" name="TextBox 27">
            <a:extLst>
              <a:ext uri="{FF2B5EF4-FFF2-40B4-BE49-F238E27FC236}">
                <a16:creationId xmlns:a16="http://schemas.microsoft.com/office/drawing/2014/main" id="{588CB71D-E939-804F-8B16-952CA6EA4771}"/>
              </a:ext>
            </a:extLst>
          </p:cNvPr>
          <p:cNvSpPr txBox="1"/>
          <p:nvPr/>
        </p:nvSpPr>
        <p:spPr>
          <a:xfrm>
            <a:off x="1813716" y="139339"/>
            <a:ext cx="4600073" cy="646331"/>
          </a:xfrm>
          <a:prstGeom prst="rect">
            <a:avLst/>
          </a:prstGeom>
          <a:solidFill>
            <a:schemeClr val="bg1"/>
          </a:solidFill>
        </p:spPr>
        <p:txBody>
          <a:bodyPr wrap="square">
            <a:spAutoFit/>
          </a:bodyPr>
          <a:lstStyle/>
          <a:p>
            <a:r>
              <a:rPr lang="es-MX" sz="3600" b="1" dirty="0">
                <a:latin typeface="Marvin Round" panose="02000000000000000000" pitchFamily="2" charset="0"/>
              </a:rPr>
              <a:t>LA CLASE DE HOY</a:t>
            </a:r>
          </a:p>
        </p:txBody>
      </p:sp>
    </p:spTree>
    <p:extLst>
      <p:ext uri="{BB962C8B-B14F-4D97-AF65-F5344CB8AC3E}">
        <p14:creationId xmlns:p14="http://schemas.microsoft.com/office/powerpoint/2010/main" val="83212276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784" y="167007"/>
            <a:ext cx="8740032" cy="1325563"/>
          </a:xfrm>
        </p:spPr>
        <p:txBody>
          <a:bodyPr>
            <a:noAutofit/>
          </a:bodyPr>
          <a:lstStyle/>
          <a:p>
            <a:pPr algn="ctr"/>
            <a:r>
              <a:rPr lang="es-MX" sz="4800" b="1" i="0" strike="noStrike" cap="none" spc="0" baseline="0">
                <a:solidFill>
                  <a:srgbClr val="000000"/>
                </a:solidFill>
                <a:effectLst/>
                <a:latin typeface="Tahoma"/>
                <a:ea typeface="Tahoma"/>
                <a:cs typeface="Tahoma"/>
              </a:rPr>
              <a:t>Necesita buscar otros adultos con quien salir.</a:t>
            </a:r>
            <a:endParaRPr lang="en-US" sz="4800" b="1">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30378" y="-21773"/>
            <a:ext cx="2026025" cy="1613647"/>
          </a:xfrm>
          <a:prstGeom prst="rect">
            <a:avLst/>
          </a:prstGeom>
        </p:spPr>
      </p:pic>
      <p:grpSp>
        <p:nvGrpSpPr>
          <p:cNvPr id="15" name="Group 14"/>
          <p:cNvGrpSpPr/>
          <p:nvPr/>
        </p:nvGrpSpPr>
        <p:grpSpPr>
          <a:xfrm>
            <a:off x="785963" y="1372572"/>
            <a:ext cx="10741278" cy="3911942"/>
            <a:chOff x="1377764" y="1600744"/>
            <a:chExt cx="10122804" cy="3545526"/>
          </a:xfrm>
        </p:grpSpPr>
        <p:pic>
          <p:nvPicPr>
            <p:cNvPr id="11" name="Picture 10"/>
            <p:cNvPicPr>
              <a:picLocks noChangeAspect="1"/>
            </p:cNvPicPr>
            <p:nvPr/>
          </p:nvPicPr>
          <p:blipFill>
            <a:blip r:embed="rId4"/>
            <a:stretch>
              <a:fillRect/>
            </a:stretch>
          </p:blipFill>
          <p:spPr>
            <a:xfrm>
              <a:off x="4787706" y="1600744"/>
              <a:ext cx="6712862" cy="3545526"/>
            </a:xfrm>
            <a:prstGeom prst="rect">
              <a:avLst/>
            </a:prstGeom>
          </p:spPr>
        </p:pic>
        <p:pic>
          <p:nvPicPr>
            <p:cNvPr id="12" name="Picture 11"/>
            <p:cNvPicPr>
              <a:picLocks noChangeAspect="1"/>
            </p:cNvPicPr>
            <p:nvPr/>
          </p:nvPicPr>
          <p:blipFill>
            <a:blip r:embed="rId5"/>
            <a:stretch>
              <a:fillRect/>
            </a:stretch>
          </p:blipFill>
          <p:spPr>
            <a:xfrm>
              <a:off x="1377764" y="1963295"/>
              <a:ext cx="3272306" cy="2330958"/>
            </a:xfrm>
            <a:prstGeom prst="rect">
              <a:avLst/>
            </a:prstGeom>
          </p:spPr>
        </p:pic>
        <p:sp>
          <p:nvSpPr>
            <p:cNvPr id="13" name="Rectangle 12"/>
            <p:cNvSpPr/>
            <p:nvPr/>
          </p:nvSpPr>
          <p:spPr>
            <a:xfrm>
              <a:off x="4180114" y="1907177"/>
              <a:ext cx="574766" cy="6923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210184" y="4368869"/>
              <a:ext cx="574766" cy="6923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174170" y="4788206"/>
            <a:ext cx="11952514" cy="779929"/>
          </a:xfrm>
          <a:prstGeom prst="rect">
            <a:avLst/>
          </a:prstGeom>
        </p:spPr>
      </p:pic>
      <p:sp>
        <p:nvSpPr>
          <p:cNvPr id="17" name="TextBox 16"/>
          <p:cNvSpPr txBox="1"/>
          <p:nvPr/>
        </p:nvSpPr>
        <p:spPr>
          <a:xfrm>
            <a:off x="664409" y="5329404"/>
            <a:ext cx="10633166" cy="1188720"/>
          </a:xfrm>
          <a:prstGeom prst="rect">
            <a:avLst/>
          </a:prstGeom>
          <a:noFill/>
        </p:spPr>
        <p:txBody>
          <a:bodyPr wrap="square" rtlCol="0">
            <a:spAutoFit/>
          </a:bodyPr>
          <a:lstStyle/>
          <a:p>
            <a:pPr algn="ctr"/>
            <a:r>
              <a:rPr lang="es-MX" sz="3600" b="1" i="0" strike="noStrike" cap="none" spc="0" baseline="0" dirty="0">
                <a:solidFill>
                  <a:srgbClr val="000000"/>
                </a:solidFill>
                <a:effectLst/>
                <a:latin typeface="Tahoma"/>
                <a:ea typeface="Tahoma"/>
                <a:cs typeface="Tahoma"/>
              </a:rPr>
              <a:t>La persona necesita tener al menos 17 años </a:t>
            </a:r>
          </a:p>
          <a:p>
            <a:pPr algn="ctr"/>
            <a:r>
              <a:rPr lang="es-MX" sz="3600" b="1" i="0" strike="noStrike" cap="none" spc="0" baseline="0" dirty="0">
                <a:solidFill>
                  <a:srgbClr val="000000"/>
                </a:solidFill>
                <a:effectLst/>
                <a:latin typeface="Tahoma"/>
                <a:ea typeface="Tahoma"/>
                <a:cs typeface="Tahoma"/>
              </a:rPr>
              <a:t>de edad para que pueda salir con ella.</a:t>
            </a:r>
            <a:endParaRPr lang="en-US" sz="3600" b="1" dirty="0">
              <a:latin typeface="Tahoma" panose="020B0604030504040204" pitchFamily="34" charset="0"/>
              <a:ea typeface="Tahoma" panose="020B0604030504040204" pitchFamily="34" charset="0"/>
              <a:cs typeface="Tahoma" panose="020B0604030504040204" pitchFamily="34" charset="0"/>
            </a:endParaRPr>
          </a:p>
        </p:txBody>
      </p:sp>
      <p:sp>
        <p:nvSpPr>
          <p:cNvPr id="19" name="Footer Placeholder 3">
            <a:extLst>
              <a:ext uri="{FF2B5EF4-FFF2-40B4-BE49-F238E27FC236}">
                <a16:creationId xmlns:a16="http://schemas.microsoft.com/office/drawing/2014/main" id="{10C28071-44D1-4D11-877A-0DAEBA31D9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3" name="TextBox 2">
            <a:extLst>
              <a:ext uri="{FF2B5EF4-FFF2-40B4-BE49-F238E27FC236}">
                <a16:creationId xmlns:a16="http://schemas.microsoft.com/office/drawing/2014/main" id="{76680FBD-F200-441D-0253-6BA58B566932}"/>
              </a:ext>
            </a:extLst>
          </p:cNvPr>
          <p:cNvSpPr txBox="1"/>
          <p:nvPr/>
        </p:nvSpPr>
        <p:spPr>
          <a:xfrm rot="20968779">
            <a:off x="1651349" y="3008859"/>
            <a:ext cx="1902843" cy="461665"/>
          </a:xfrm>
          <a:prstGeom prst="rect">
            <a:avLst/>
          </a:prstGeom>
          <a:solidFill>
            <a:schemeClr val="bg1"/>
          </a:solidFill>
        </p:spPr>
        <p:txBody>
          <a:bodyPr wrap="square" rtlCol="0">
            <a:spAutoFit/>
          </a:bodyPr>
          <a:lstStyle/>
          <a:p>
            <a:r>
              <a:rPr lang="en-US" sz="2400" dirty="0"/>
              <a:t>¡Solo </a:t>
            </a:r>
            <a:r>
              <a:rPr lang="en-US" sz="2400" dirty="0" err="1"/>
              <a:t>adultos</a:t>
            </a:r>
            <a:r>
              <a:rPr lang="en-US" sz="2400" dirty="0"/>
              <a:t>!</a:t>
            </a:r>
          </a:p>
        </p:txBody>
      </p:sp>
      <p:sp>
        <p:nvSpPr>
          <p:cNvPr id="4" name="TextBox 3">
            <a:extLst>
              <a:ext uri="{FF2B5EF4-FFF2-40B4-BE49-F238E27FC236}">
                <a16:creationId xmlns:a16="http://schemas.microsoft.com/office/drawing/2014/main" id="{6A78C2EA-1294-E867-8B92-2A44FA9C8109}"/>
              </a:ext>
            </a:extLst>
          </p:cNvPr>
          <p:cNvSpPr txBox="1"/>
          <p:nvPr/>
        </p:nvSpPr>
        <p:spPr>
          <a:xfrm>
            <a:off x="7424382" y="4297058"/>
            <a:ext cx="1733265" cy="369332"/>
          </a:xfrm>
          <a:prstGeom prst="rect">
            <a:avLst/>
          </a:prstGeom>
          <a:noFill/>
        </p:spPr>
        <p:txBody>
          <a:bodyPr wrap="square" rtlCol="0">
            <a:spAutoFit/>
          </a:bodyPr>
          <a:lstStyle/>
          <a:p>
            <a:r>
              <a:rPr lang="en-US" dirty="0"/>
              <a:t>14 </a:t>
            </a:r>
            <a:r>
              <a:rPr lang="en-US" dirty="0" err="1"/>
              <a:t>años</a:t>
            </a:r>
            <a:r>
              <a:rPr lang="en-US" dirty="0"/>
              <a:t> de </a:t>
            </a:r>
            <a:r>
              <a:rPr lang="en-US" dirty="0" err="1"/>
              <a:t>edad</a:t>
            </a:r>
            <a:endParaRPr lang="en-US" dirty="0"/>
          </a:p>
        </p:txBody>
      </p:sp>
      <p:sp>
        <p:nvSpPr>
          <p:cNvPr id="18" name="TextBox 17">
            <a:extLst>
              <a:ext uri="{FF2B5EF4-FFF2-40B4-BE49-F238E27FC236}">
                <a16:creationId xmlns:a16="http://schemas.microsoft.com/office/drawing/2014/main" id="{A114BE96-E180-CFA9-A903-B782ED545D39}"/>
              </a:ext>
            </a:extLst>
          </p:cNvPr>
          <p:cNvSpPr txBox="1"/>
          <p:nvPr/>
        </p:nvSpPr>
        <p:spPr>
          <a:xfrm>
            <a:off x="9446526" y="4353922"/>
            <a:ext cx="1733265" cy="369332"/>
          </a:xfrm>
          <a:prstGeom prst="rect">
            <a:avLst/>
          </a:prstGeom>
          <a:noFill/>
        </p:spPr>
        <p:txBody>
          <a:bodyPr wrap="square" rtlCol="0">
            <a:spAutoFit/>
          </a:bodyPr>
          <a:lstStyle/>
          <a:p>
            <a:r>
              <a:rPr lang="en-US" dirty="0"/>
              <a:t>16 </a:t>
            </a:r>
            <a:r>
              <a:rPr lang="en-US" dirty="0" err="1"/>
              <a:t>años</a:t>
            </a:r>
            <a:r>
              <a:rPr lang="en-US" dirty="0"/>
              <a:t> de </a:t>
            </a:r>
            <a:r>
              <a:rPr lang="en-US" dirty="0" err="1"/>
              <a:t>edad</a:t>
            </a:r>
            <a:endParaRPr lang="en-US" dirty="0"/>
          </a:p>
        </p:txBody>
      </p:sp>
    </p:spTree>
    <p:extLst>
      <p:ext uri="{BB962C8B-B14F-4D97-AF65-F5344CB8AC3E}">
        <p14:creationId xmlns:p14="http://schemas.microsoft.com/office/powerpoint/2010/main" val="170409741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284222" y="167216"/>
            <a:ext cx="7473924" cy="1064240"/>
          </a:xfrm>
        </p:spPr>
        <p:txBody>
          <a:bodyPr>
            <a:normAutofit fontScale="90000"/>
          </a:bodyPr>
          <a:lstStyle/>
          <a:p>
            <a:pPr algn="ctr"/>
            <a:r>
              <a:rPr lang="es-MX" sz="5400" b="1" i="0" strike="noStrike" cap="none" spc="0" baseline="0" dirty="0">
                <a:solidFill>
                  <a:srgbClr val="000000"/>
                </a:solidFill>
                <a:effectLst/>
                <a:latin typeface="Tahoma"/>
                <a:ea typeface="Tahoma"/>
                <a:cs typeface="Tahoma"/>
              </a:rPr>
              <a:t>Con quién nunca está bien salir</a:t>
            </a:r>
            <a:endParaRPr lang="en-US" sz="5400" b="1" dirty="0">
              <a:latin typeface="Tahoma" panose="020B0604030504040204" pitchFamily="34" charset="0"/>
              <a:ea typeface="Tahoma" panose="020B0604030504040204" pitchFamily="34" charset="0"/>
              <a:cs typeface="Tahoma" panose="020B060403050404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239486" y="4819194"/>
            <a:ext cx="11952514" cy="779929"/>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3063" y="-13063"/>
            <a:ext cx="2026025" cy="1613647"/>
          </a:xfrm>
          <a:prstGeom prst="rect">
            <a:avLst/>
          </a:prstGeom>
        </p:spPr>
      </p:pic>
      <p:sp>
        <p:nvSpPr>
          <p:cNvPr id="11" name="Rectangle 10"/>
          <p:cNvSpPr/>
          <p:nvPr/>
        </p:nvSpPr>
        <p:spPr>
          <a:xfrm>
            <a:off x="-171748" y="5384186"/>
            <a:ext cx="12200709" cy="1258958"/>
          </a:xfrm>
          <a:prstGeom prst="rect">
            <a:avLst/>
          </a:prstGeom>
        </p:spPr>
        <p:txBody>
          <a:bodyPr wrap="square">
            <a:spAutoFit/>
          </a:bodyPr>
          <a:lstStyle/>
          <a:p>
            <a:pPr marR="0" lvl="1" algn="ctr">
              <a:lnSpc>
                <a:spcPct val="107000"/>
              </a:lnSpc>
              <a:spcBef>
                <a:spcPct val="0"/>
              </a:spcBef>
              <a:spcAft>
                <a:spcPct val="0"/>
              </a:spcAft>
            </a:pPr>
            <a:r>
              <a:rPr lang="es-MX" sz="3600" b="1" i="0" strike="noStrike" cap="none" spc="0" baseline="0">
                <a:solidFill>
                  <a:srgbClr val="000000"/>
                </a:solidFill>
                <a:effectLst/>
                <a:latin typeface="Tahoma"/>
                <a:ea typeface="Tahoma"/>
                <a:cs typeface="Tahoma"/>
              </a:rPr>
              <a:t>Nunca está bien salir con alguien en su familia, su maestro/a/e o su jefe.</a:t>
            </a:r>
            <a:endParaRPr lang="en-US" sz="3200" b="1">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0bbb44de-9886-4065-8811-8890dda3c929@namprd1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65298" y="1213878"/>
            <a:ext cx="6648450" cy="369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14"/>
          <p:cNvGrpSpPr/>
          <p:nvPr/>
        </p:nvGrpSpPr>
        <p:grpSpPr>
          <a:xfrm>
            <a:off x="6584854" y="1286373"/>
            <a:ext cx="5016276" cy="3626905"/>
            <a:chOff x="6584854" y="1286373"/>
            <a:chExt cx="5016276" cy="3626905"/>
          </a:xfrm>
        </p:grpSpPr>
        <p:pic>
          <p:nvPicPr>
            <p:cNvPr id="13" name="Picture 12"/>
            <p:cNvPicPr>
              <a:picLocks noChangeAspect="1"/>
            </p:cNvPicPr>
            <p:nvPr/>
          </p:nvPicPr>
          <p:blipFill>
            <a:blip r:embed="rId5">
              <a:extLst>
                <a:ext uri="{28A0092B-C50C-407E-A947-70E740481C1C}">
                  <a14:useLocalDpi xmlns:a14="http://schemas.microsoft.com/office/drawing/2010/main" val="0"/>
                </a:ext>
              </a:extLst>
            </a:blip>
            <a:srcRect r="22038"/>
            <a:stretch>
              <a:fillRect/>
            </a:stretch>
          </p:blipFill>
          <p:spPr>
            <a:xfrm>
              <a:off x="6584854" y="1286373"/>
              <a:ext cx="5016276" cy="3626905"/>
            </a:xfrm>
            <a:prstGeom prst="rect">
              <a:avLst/>
            </a:prstGeom>
          </p:spPr>
        </p:pic>
        <p:sp>
          <p:nvSpPr>
            <p:cNvPr id="14" name="Oval 13"/>
            <p:cNvSpPr/>
            <p:nvPr/>
          </p:nvSpPr>
          <p:spPr>
            <a:xfrm>
              <a:off x="9471171" y="1359017"/>
              <a:ext cx="1212209" cy="1069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p:cNvSpPr txBox="1"/>
          <p:nvPr/>
        </p:nvSpPr>
        <p:spPr>
          <a:xfrm>
            <a:off x="8341360" y="2753360"/>
            <a:ext cx="711200" cy="365760"/>
          </a:xfrm>
          <a:prstGeom prst="rect">
            <a:avLst/>
          </a:prstGeom>
          <a:solidFill>
            <a:schemeClr val="bg1"/>
          </a:solidFill>
          <a:ln w="57150">
            <a:solidFill>
              <a:schemeClr val="tx1"/>
            </a:solidFill>
          </a:ln>
        </p:spPr>
        <p:txBody>
          <a:bodyPr wrap="square" rtlCol="0">
            <a:spAutoFit/>
          </a:bodyPr>
          <a:lstStyle/>
          <a:p>
            <a:r>
              <a:rPr lang="es-MX" sz="1800" b="0" i="0" strike="noStrike" cap="none" spc="0" baseline="0">
                <a:solidFill>
                  <a:srgbClr val="000000"/>
                </a:solidFill>
                <a:effectLst/>
                <a:latin typeface="Tahoma"/>
                <a:ea typeface="Tahoma"/>
                <a:cs typeface="Tahoma"/>
              </a:rPr>
              <a:t>Jefe</a:t>
            </a:r>
            <a:endParaRPr lang="en-US">
              <a:latin typeface="Tahoma" panose="020B0604030504040204" pitchFamily="34" charset="0"/>
              <a:ea typeface="Tahoma" panose="020B0604030504040204" pitchFamily="34" charset="0"/>
              <a:cs typeface="Tahoma" panose="020B0604030504040204" pitchFamily="34" charset="0"/>
            </a:endParaRPr>
          </a:p>
        </p:txBody>
      </p:sp>
      <p:pic>
        <p:nvPicPr>
          <p:cNvPr id="21" name="Picture 20"/>
          <p:cNvPicPr>
            <a:picLocks noChangeAspect="1"/>
          </p:cNvPicPr>
          <p:nvPr/>
        </p:nvPicPr>
        <p:blipFill>
          <a:blip r:embed="rId6">
            <a:extLst>
              <a:ext uri="{28A0092B-C50C-407E-A947-70E740481C1C}">
                <a14:useLocalDpi xmlns:a14="http://schemas.microsoft.com/office/drawing/2010/main" val="0"/>
              </a:ext>
            </a:extLst>
          </a:blip>
          <a:srcRect l="7105" t="24006" r="50548" b="19076"/>
          <a:stretch>
            <a:fillRect/>
          </a:stretch>
        </p:blipFill>
        <p:spPr>
          <a:xfrm>
            <a:off x="4464079" y="1783966"/>
            <a:ext cx="2613415" cy="2415715"/>
          </a:xfrm>
          <a:prstGeom prst="rect">
            <a:avLst/>
          </a:prstGeom>
        </p:spPr>
      </p:pic>
      <p:pic>
        <p:nvPicPr>
          <p:cNvPr id="22" name="Picture 21"/>
          <p:cNvPicPr>
            <a:picLocks noChangeAspect="1"/>
          </p:cNvPicPr>
          <p:nvPr/>
        </p:nvPicPr>
        <p:blipFill>
          <a:blip r:embed="rId6">
            <a:extLst>
              <a:ext uri="{28A0092B-C50C-407E-A947-70E740481C1C}">
                <a14:useLocalDpi xmlns:a14="http://schemas.microsoft.com/office/drawing/2010/main" val="0"/>
              </a:ext>
            </a:extLst>
          </a:blip>
          <a:srcRect l="7105" t="24006" r="50548" b="19076"/>
          <a:stretch>
            <a:fillRect/>
          </a:stretch>
        </p:blipFill>
        <p:spPr>
          <a:xfrm>
            <a:off x="7928209" y="1844926"/>
            <a:ext cx="3757825" cy="2415715"/>
          </a:xfrm>
          <a:prstGeom prst="rect">
            <a:avLst/>
          </a:prstGeom>
        </p:spPr>
      </p:pic>
      <p:sp>
        <p:nvSpPr>
          <p:cNvPr id="18" name="TextBox 17"/>
          <p:cNvSpPr txBox="1"/>
          <p:nvPr/>
        </p:nvSpPr>
        <p:spPr>
          <a:xfrm>
            <a:off x="5063319" y="2628073"/>
            <a:ext cx="1436631" cy="369332"/>
          </a:xfrm>
          <a:prstGeom prst="rect">
            <a:avLst/>
          </a:prstGeom>
          <a:solidFill>
            <a:schemeClr val="bg1"/>
          </a:solidFill>
          <a:ln w="57150">
            <a:solidFill>
              <a:schemeClr val="tx1"/>
            </a:solidFill>
          </a:ln>
        </p:spPr>
        <p:txBody>
          <a:bodyPr wrap="square" rtlCol="0">
            <a:spAutoFit/>
          </a:bodyPr>
          <a:lstStyle/>
          <a:p>
            <a:r>
              <a:rPr lang="es-MX" sz="1800" b="0" i="0" strike="noStrike" cap="none" spc="0" baseline="0">
                <a:solidFill>
                  <a:srgbClr val="000000"/>
                </a:solidFill>
                <a:effectLst/>
                <a:latin typeface="Tahoma"/>
                <a:ea typeface="Tahoma"/>
                <a:cs typeface="Tahoma"/>
              </a:rPr>
              <a:t>Maestro/a/e</a:t>
            </a:r>
            <a:endParaRPr lang="en-US">
              <a:latin typeface="Tahoma" panose="020B0604030504040204" pitchFamily="34" charset="0"/>
              <a:ea typeface="Tahoma" panose="020B0604030504040204" pitchFamily="34" charset="0"/>
              <a:cs typeface="Tahoma" panose="020B0604030504040204" pitchFamily="34" charset="0"/>
            </a:endParaRPr>
          </a:p>
        </p:txBody>
      </p:sp>
      <p:pic>
        <p:nvPicPr>
          <p:cNvPr id="20" name="Picture 19"/>
          <p:cNvPicPr>
            <a:picLocks noChangeAspect="1"/>
          </p:cNvPicPr>
          <p:nvPr/>
        </p:nvPicPr>
        <p:blipFill>
          <a:blip r:embed="rId6">
            <a:extLst>
              <a:ext uri="{28A0092B-C50C-407E-A947-70E740481C1C}">
                <a14:useLocalDpi xmlns:a14="http://schemas.microsoft.com/office/drawing/2010/main" val="0"/>
              </a:ext>
            </a:extLst>
          </a:blip>
          <a:srcRect l="7105" t="24006" r="50548" b="19076"/>
          <a:stretch>
            <a:fillRect/>
          </a:stretch>
        </p:blipFill>
        <p:spPr>
          <a:xfrm>
            <a:off x="999949" y="1987668"/>
            <a:ext cx="2613415" cy="2415715"/>
          </a:xfrm>
          <a:prstGeom prst="rect">
            <a:avLst/>
          </a:prstGeom>
        </p:spPr>
      </p:pic>
      <p:sp>
        <p:nvSpPr>
          <p:cNvPr id="19" name="TextBox 18"/>
          <p:cNvSpPr txBox="1"/>
          <p:nvPr/>
        </p:nvSpPr>
        <p:spPr>
          <a:xfrm>
            <a:off x="1776304" y="2944615"/>
            <a:ext cx="1282499" cy="369332"/>
          </a:xfrm>
          <a:prstGeom prst="rect">
            <a:avLst/>
          </a:prstGeom>
          <a:solidFill>
            <a:schemeClr val="bg1"/>
          </a:solidFill>
          <a:ln w="57150">
            <a:solidFill>
              <a:schemeClr val="tx1"/>
            </a:solidFill>
          </a:ln>
        </p:spPr>
        <p:txBody>
          <a:bodyPr wrap="square" rtlCol="0">
            <a:spAutoFit/>
          </a:bodyPr>
          <a:lstStyle/>
          <a:p>
            <a:r>
              <a:rPr lang="es-MX" sz="1800" b="0" i="0" strike="noStrike" cap="none" spc="0" baseline="0" dirty="0">
                <a:solidFill>
                  <a:srgbClr val="000000"/>
                </a:solidFill>
                <a:effectLst/>
                <a:latin typeface="Tahoma"/>
                <a:ea typeface="Tahoma"/>
                <a:cs typeface="Tahoma"/>
              </a:rPr>
              <a:t>Familiares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4" name="Footer Placeholder 3">
            <a:extLst>
              <a:ext uri="{FF2B5EF4-FFF2-40B4-BE49-F238E27FC236}">
                <a16:creationId xmlns:a16="http://schemas.microsoft.com/office/drawing/2014/main" id="{10C28071-44D1-4D11-877A-0DAEBA31D9EE}"/>
              </a:ext>
            </a:extLst>
          </p:cNvPr>
          <p:cNvSpPr txBox="1"/>
          <p:nvPr/>
        </p:nvSpPr>
        <p:spPr>
          <a:xfrm>
            <a:off x="8902119" y="6505067"/>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2022 Programa de Servicios de SAFE para Personas con Discapacidades</a:t>
            </a:r>
          </a:p>
        </p:txBody>
      </p:sp>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29" name="Footer Placeholder 3">
            <a:extLst>
              <a:ext uri="{FF2B5EF4-FFF2-40B4-BE49-F238E27FC236}">
                <a16:creationId xmlns:a16="http://schemas.microsoft.com/office/drawing/2014/main" id="{D3751943-7221-EF4E-8604-F07533D4F8DC}"/>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31337489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476533" y="189103"/>
            <a:ext cx="7389658" cy="1077769"/>
          </a:xfrm>
        </p:spPr>
        <p:txBody>
          <a:bodyPr>
            <a:normAutofit fontScale="90000"/>
          </a:bodyPr>
          <a:lstStyle/>
          <a:p>
            <a:pPr algn="ctr"/>
            <a:r>
              <a:rPr lang="es-MX" sz="5400" b="1" i="0" strike="noStrike" cap="none" spc="0" baseline="0" dirty="0">
                <a:solidFill>
                  <a:srgbClr val="000000"/>
                </a:solidFill>
                <a:effectLst/>
                <a:latin typeface="Tahoma"/>
                <a:ea typeface="Tahoma"/>
                <a:cs typeface="Tahoma"/>
              </a:rPr>
              <a:t>Con quién nunca está bien salir</a:t>
            </a:r>
            <a:endParaRPr lang="en-US" sz="5400" b="1" dirty="0">
              <a:latin typeface="Tahoma" panose="020B0604030504040204" pitchFamily="34" charset="0"/>
              <a:ea typeface="Tahoma" panose="020B0604030504040204" pitchFamily="34" charset="0"/>
              <a:cs typeface="Tahoma" panose="020B060403050404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157783" y="5009696"/>
            <a:ext cx="11952514" cy="779929"/>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3063" y="-13063"/>
            <a:ext cx="2026025" cy="1613647"/>
          </a:xfrm>
          <a:prstGeom prst="rect">
            <a:avLst/>
          </a:prstGeom>
        </p:spPr>
      </p:pic>
      <p:sp>
        <p:nvSpPr>
          <p:cNvPr id="11" name="Rectangle 10"/>
          <p:cNvSpPr/>
          <p:nvPr/>
        </p:nvSpPr>
        <p:spPr>
          <a:xfrm>
            <a:off x="-169818" y="5693490"/>
            <a:ext cx="12200709" cy="1117807"/>
          </a:xfrm>
          <a:prstGeom prst="rect">
            <a:avLst/>
          </a:prstGeom>
        </p:spPr>
        <p:txBody>
          <a:bodyPr wrap="square">
            <a:spAutoFit/>
          </a:bodyPr>
          <a:lstStyle/>
          <a:p>
            <a:pPr marR="0" lvl="1" algn="ctr">
              <a:lnSpc>
                <a:spcPct val="107000"/>
              </a:lnSpc>
              <a:spcBef>
                <a:spcPct val="0"/>
              </a:spcBef>
              <a:spcAft>
                <a:spcPct val="0"/>
              </a:spcAft>
            </a:pPr>
            <a:r>
              <a:rPr lang="es-MX" sz="3200" b="1" i="0" strike="noStrike" cap="none" spc="0" baseline="0" dirty="0">
                <a:solidFill>
                  <a:srgbClr val="000000"/>
                </a:solidFill>
                <a:effectLst/>
                <a:latin typeface="Tahoma"/>
                <a:ea typeface="Tahoma"/>
                <a:cs typeface="Tahoma"/>
              </a:rPr>
              <a:t>No está bien salir con su personal de apoyo o con</a:t>
            </a:r>
          </a:p>
          <a:p>
            <a:pPr marR="0" lvl="1" algn="ctr">
              <a:lnSpc>
                <a:spcPct val="107000"/>
              </a:lnSpc>
              <a:spcBef>
                <a:spcPct val="0"/>
              </a:spcBef>
              <a:spcAft>
                <a:spcPct val="0"/>
              </a:spcAft>
            </a:pPr>
            <a:r>
              <a:rPr lang="es-MX" sz="3200" b="1" i="0" strike="noStrike" cap="none" spc="0" baseline="0" dirty="0">
                <a:solidFill>
                  <a:srgbClr val="000000"/>
                </a:solidFill>
                <a:effectLst/>
                <a:latin typeface="Tahoma"/>
                <a:ea typeface="Tahoma"/>
                <a:cs typeface="Tahoma"/>
              </a:rPr>
              <a:t> su doctor/a/e.</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rcRect r="45192"/>
          <a:stretch>
            <a:fillRect/>
          </a:stretch>
        </p:blipFill>
        <p:spPr>
          <a:xfrm>
            <a:off x="1161591" y="1076995"/>
            <a:ext cx="4414603" cy="4065422"/>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rcRect l="57486"/>
          <a:stretch>
            <a:fillRect/>
          </a:stretch>
        </p:blipFill>
        <p:spPr>
          <a:xfrm>
            <a:off x="6134040" y="251534"/>
            <a:ext cx="4362755" cy="5784518"/>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rcRect l="7105" t="24006" r="50548" b="19076"/>
          <a:stretch>
            <a:fillRect/>
          </a:stretch>
        </p:blipFill>
        <p:spPr>
          <a:xfrm>
            <a:off x="3032531" y="2049215"/>
            <a:ext cx="2613415" cy="2415715"/>
          </a:xfrm>
          <a:prstGeom prst="rect">
            <a:avLst/>
          </a:prstGeom>
        </p:spPr>
      </p:pic>
      <p:sp>
        <p:nvSpPr>
          <p:cNvPr id="14" name="TextBox 13"/>
          <p:cNvSpPr txBox="1"/>
          <p:nvPr/>
        </p:nvSpPr>
        <p:spPr>
          <a:xfrm>
            <a:off x="3248167" y="3859106"/>
            <a:ext cx="2041338" cy="369332"/>
          </a:xfrm>
          <a:prstGeom prst="rect">
            <a:avLst/>
          </a:prstGeom>
          <a:solidFill>
            <a:schemeClr val="bg1"/>
          </a:solidFill>
          <a:ln w="57150">
            <a:solidFill>
              <a:schemeClr val="tx1"/>
            </a:solidFill>
          </a:ln>
        </p:spPr>
        <p:txBody>
          <a:bodyPr wrap="square" rtlCol="0">
            <a:spAutoFit/>
          </a:bodyPr>
          <a:lstStyle/>
          <a:p>
            <a:r>
              <a:rPr lang="es-MX" sz="1800" b="0" i="0" strike="noStrike" cap="none" spc="0" baseline="0" dirty="0">
                <a:solidFill>
                  <a:srgbClr val="000000"/>
                </a:solidFill>
                <a:effectLst/>
                <a:latin typeface="Tahoma"/>
                <a:ea typeface="Tahoma"/>
                <a:cs typeface="Tahoma"/>
              </a:rPr>
              <a:t>Personal de apoyo</a:t>
            </a: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17" name="Picture 16"/>
          <p:cNvPicPr>
            <a:picLocks noChangeAspect="1"/>
          </p:cNvPicPr>
          <p:nvPr/>
        </p:nvPicPr>
        <p:blipFill>
          <a:blip r:embed="rId6">
            <a:extLst>
              <a:ext uri="{28A0092B-C50C-407E-A947-70E740481C1C}">
                <a14:useLocalDpi xmlns:a14="http://schemas.microsoft.com/office/drawing/2010/main" val="0"/>
              </a:ext>
            </a:extLst>
          </a:blip>
          <a:srcRect l="7105" t="24006" r="50548" b="19076"/>
          <a:stretch>
            <a:fillRect/>
          </a:stretch>
        </p:blipFill>
        <p:spPr>
          <a:xfrm>
            <a:off x="6542680" y="2155284"/>
            <a:ext cx="2613415" cy="2415715"/>
          </a:xfrm>
          <a:prstGeom prst="rect">
            <a:avLst/>
          </a:prstGeom>
        </p:spPr>
      </p:pic>
      <p:sp>
        <p:nvSpPr>
          <p:cNvPr id="15" name="TextBox 14"/>
          <p:cNvSpPr txBox="1"/>
          <p:nvPr/>
        </p:nvSpPr>
        <p:spPr>
          <a:xfrm>
            <a:off x="7001301" y="3859106"/>
            <a:ext cx="1310259" cy="369332"/>
          </a:xfrm>
          <a:prstGeom prst="rect">
            <a:avLst/>
          </a:prstGeom>
          <a:solidFill>
            <a:schemeClr val="bg1"/>
          </a:solidFill>
          <a:ln w="57150">
            <a:solidFill>
              <a:schemeClr val="tx1"/>
            </a:solidFill>
          </a:ln>
        </p:spPr>
        <p:txBody>
          <a:bodyPr wrap="square" rtlCol="0">
            <a:spAutoFit/>
          </a:bodyPr>
          <a:lstStyle/>
          <a:p>
            <a:r>
              <a:rPr lang="es-MX" sz="1800" b="0" i="0" strike="noStrike" cap="none" spc="0" baseline="0" dirty="0">
                <a:solidFill>
                  <a:srgbClr val="000000"/>
                </a:solidFill>
                <a:effectLst/>
                <a:latin typeface="Tahoma"/>
                <a:ea typeface="Tahoma"/>
                <a:cs typeface="Tahoma"/>
              </a:rPr>
              <a:t>Doctor/a/e</a:t>
            </a: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8" name="Footer Placeholder 3">
            <a:extLst>
              <a:ext uri="{FF2B5EF4-FFF2-40B4-BE49-F238E27FC236}">
                <a16:creationId xmlns:a16="http://schemas.microsoft.com/office/drawing/2014/main" id="{2115DF46-7DD5-0843-806E-50A04D01D32B}"/>
              </a:ext>
            </a:extLst>
          </p:cNvPr>
          <p:cNvSpPr txBox="1"/>
          <p:nvPr/>
        </p:nvSpPr>
        <p:spPr>
          <a:xfrm>
            <a:off x="9054519" y="655068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35908452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3126" y="-19713"/>
            <a:ext cx="7340890" cy="1325563"/>
          </a:xfrm>
        </p:spPr>
        <p:txBody>
          <a:bodyPr>
            <a:normAutofit fontScale="90000"/>
          </a:bodyPr>
          <a:lstStyle/>
          <a:p>
            <a:pPr algn="ctr"/>
            <a:r>
              <a:rPr lang="es-MX" sz="5400" b="1" i="0" strike="noStrike" cap="none" spc="0" baseline="0" dirty="0">
                <a:solidFill>
                  <a:srgbClr val="000000"/>
                </a:solidFill>
                <a:effectLst/>
                <a:latin typeface="Tahoma"/>
                <a:ea typeface="Tahoma"/>
                <a:cs typeface="Tahoma"/>
              </a:rPr>
              <a:t>Con quién nunca está bien salir</a:t>
            </a:r>
            <a:endParaRPr lang="en-US" sz="5400" b="1" dirty="0">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239486" y="5351837"/>
            <a:ext cx="11390812" cy="1258958"/>
          </a:xfrm>
          <a:prstGeom prst="rect">
            <a:avLst/>
          </a:prstGeom>
        </p:spPr>
        <p:txBody>
          <a:bodyPr wrap="square">
            <a:spAutoFit/>
          </a:bodyPr>
          <a:lstStyle/>
          <a:p>
            <a:pPr marR="0" lvl="1" algn="ctr">
              <a:lnSpc>
                <a:spcPct val="107000"/>
              </a:lnSpc>
              <a:spcBef>
                <a:spcPct val="0"/>
              </a:spcBef>
              <a:spcAft>
                <a:spcPct val="0"/>
              </a:spcAft>
            </a:pPr>
            <a:r>
              <a:rPr lang="es-MX" sz="3600" b="1" i="0" strike="noStrike" cap="none" spc="0" baseline="0" dirty="0">
                <a:solidFill>
                  <a:srgbClr val="000000"/>
                </a:solidFill>
                <a:effectLst/>
                <a:latin typeface="Tahoma"/>
                <a:ea typeface="Tahoma"/>
                <a:cs typeface="Tahoma"/>
              </a:rPr>
              <a:t>No está bien salir con su terapeuta o consejero</a:t>
            </a:r>
            <a:r>
              <a:rPr lang="es-MX" sz="3600" b="1" dirty="0">
                <a:solidFill>
                  <a:srgbClr val="000000"/>
                </a:solidFill>
                <a:latin typeface="Tahoma"/>
                <a:ea typeface="Tahoma"/>
                <a:cs typeface="Tahoma"/>
              </a:rPr>
              <a:t> o con un líder religioso</a:t>
            </a:r>
            <a:r>
              <a:rPr lang="es-MX" sz="3600" b="1" i="0" strike="noStrike" cap="none" spc="0" baseline="0" dirty="0">
                <a:solidFill>
                  <a:srgbClr val="000000"/>
                </a:solidFill>
                <a:effectLst/>
                <a:latin typeface="Tahoma"/>
                <a:ea typeface="Tahoma"/>
                <a:cs typeface="Tahoma"/>
              </a:rPr>
              <a:t>.</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239486" y="4754403"/>
            <a:ext cx="11952514" cy="77992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3063" y="-13063"/>
            <a:ext cx="2026025" cy="1613647"/>
          </a:xfrm>
          <a:prstGeom prst="rect">
            <a:avLst/>
          </a:prstGeom>
        </p:spPr>
      </p:pic>
      <p:pic>
        <p:nvPicPr>
          <p:cNvPr id="9" name="Picture 8"/>
          <p:cNvPicPr>
            <a:picLocks noChangeAspect="1"/>
          </p:cNvPicPr>
          <p:nvPr/>
        </p:nvPicPr>
        <p:blipFill>
          <a:blip r:embed="rId4"/>
          <a:stretch>
            <a:fillRect/>
          </a:stretch>
        </p:blipFill>
        <p:spPr>
          <a:xfrm>
            <a:off x="6566096" y="1474712"/>
            <a:ext cx="4738163" cy="2910586"/>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448700"/>
            <a:ext cx="7122533" cy="4114807"/>
          </a:xfrm>
          <a:prstGeom prst="rect">
            <a:avLst/>
          </a:prstGeom>
        </p:spPr>
      </p:pic>
      <p:sp>
        <p:nvSpPr>
          <p:cNvPr id="11" name="TextBox 10"/>
          <p:cNvSpPr txBox="1"/>
          <p:nvPr/>
        </p:nvSpPr>
        <p:spPr>
          <a:xfrm>
            <a:off x="3276500" y="3376572"/>
            <a:ext cx="2514700" cy="365760"/>
          </a:xfrm>
          <a:prstGeom prst="rect">
            <a:avLst/>
          </a:prstGeom>
          <a:solidFill>
            <a:schemeClr val="bg1"/>
          </a:solidFill>
          <a:ln w="57150">
            <a:solidFill>
              <a:schemeClr val="tx1"/>
            </a:solidFill>
          </a:ln>
        </p:spPr>
        <p:txBody>
          <a:bodyPr wrap="square" rtlCol="0">
            <a:spAutoFit/>
          </a:bodyPr>
          <a:lstStyle/>
          <a:p>
            <a:r>
              <a:rPr lang="es-MX" sz="1800" b="0" i="0" strike="noStrike" cap="none" spc="0" baseline="0">
                <a:solidFill>
                  <a:srgbClr val="000000"/>
                </a:solidFill>
                <a:effectLst/>
                <a:latin typeface="Tahoma"/>
                <a:ea typeface="Tahoma"/>
                <a:cs typeface="Tahoma"/>
              </a:rPr>
              <a:t>Consejero o terapeuta</a:t>
            </a: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7677827" y="3960400"/>
            <a:ext cx="1890243" cy="369332"/>
          </a:xfrm>
          <a:prstGeom prst="rect">
            <a:avLst/>
          </a:prstGeom>
          <a:solidFill>
            <a:schemeClr val="bg1"/>
          </a:solidFill>
          <a:ln w="57150">
            <a:solidFill>
              <a:schemeClr val="tx1"/>
            </a:solidFill>
          </a:ln>
        </p:spPr>
        <p:txBody>
          <a:bodyPr wrap="square" rtlCol="0">
            <a:spAutoFit/>
          </a:bodyPr>
          <a:lstStyle/>
          <a:p>
            <a:r>
              <a:rPr lang="es-MX" sz="1800" b="0" i="0" strike="noStrike" cap="none" spc="0" baseline="0" dirty="0">
                <a:solidFill>
                  <a:srgbClr val="000000"/>
                </a:solidFill>
                <a:effectLst/>
                <a:latin typeface="Tahoma"/>
                <a:ea typeface="Tahoma"/>
                <a:cs typeface="Tahoma"/>
              </a:rPr>
              <a:t>Líder religioso</a:t>
            </a: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3" name="Footer Placeholder 3">
            <a:extLst>
              <a:ext uri="{FF2B5EF4-FFF2-40B4-BE49-F238E27FC236}">
                <a16:creationId xmlns:a16="http://schemas.microsoft.com/office/drawing/2014/main" id="{7925BBD1-7958-FC4D-B606-5B40B96463CD}"/>
              </a:ext>
            </a:extLst>
          </p:cNvPr>
          <p:cNvSpPr txBox="1"/>
          <p:nvPr/>
        </p:nvSpPr>
        <p:spPr>
          <a:xfrm>
            <a:off x="8998966" y="6530638"/>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334984928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6189" y="-19713"/>
            <a:ext cx="10515600" cy="1325563"/>
          </a:xfrm>
        </p:spPr>
        <p:txBody>
          <a:bodyPr>
            <a:normAutofit/>
          </a:bodyPr>
          <a:lstStyle/>
          <a:p>
            <a:r>
              <a:rPr lang="es-MX" sz="5400" b="1" i="0" strike="noStrike" cap="none" spc="0" baseline="0">
                <a:solidFill>
                  <a:srgbClr val="000000"/>
                </a:solidFill>
                <a:effectLst/>
                <a:latin typeface="Tahoma"/>
                <a:ea typeface="Tahoma"/>
                <a:cs typeface="Tahoma"/>
              </a:rPr>
              <a:t>¿Qué pueden hacer?</a:t>
            </a:r>
            <a:endParaRPr lang="en-US" sz="5400" b="1">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203424" y="5478494"/>
            <a:ext cx="11916572" cy="1353576"/>
          </a:xfrm>
          <a:prstGeom prst="rect">
            <a:avLst/>
          </a:prstGeom>
        </p:spPr>
        <p:txBody>
          <a:bodyPr wrap="square">
            <a:spAutoFit/>
          </a:bodyPr>
          <a:lstStyle/>
          <a:p>
            <a:pPr marR="0" lvl="1" algn="ctr">
              <a:lnSpc>
                <a:spcPct val="107000"/>
              </a:lnSpc>
              <a:spcBef>
                <a:spcPct val="0"/>
              </a:spcBef>
              <a:spcAft>
                <a:spcPct val="0"/>
              </a:spcAft>
            </a:pPr>
            <a:r>
              <a:rPr lang="es-MX" sz="2600" b="1" i="0" strike="noStrike" cap="none" spc="0" baseline="0" dirty="0">
                <a:solidFill>
                  <a:srgbClr val="000000"/>
                </a:solidFill>
                <a:effectLst/>
                <a:latin typeface="Tahoma"/>
                <a:ea typeface="Tahoma"/>
                <a:cs typeface="Tahoma"/>
              </a:rPr>
              <a:t>¡Pueden decir NO! Pueden usar la herramienta Declaraciones “yo”. ¡Pueden pedir ayuda de una persona adulta de su círculo interior de confianza (verde)!</a:t>
            </a:r>
            <a:endParaRPr lang="en-US" sz="26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l="8705" t="16863" r="71400" b="47582"/>
          <a:stretch>
            <a:fillRect/>
          </a:stretch>
        </p:blipFill>
        <p:spPr>
          <a:xfrm>
            <a:off x="196520" y="1350906"/>
            <a:ext cx="3632883" cy="365979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4900" y="1350906"/>
            <a:ext cx="4587100" cy="3544577"/>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rcRect l="36442" t="4183" r="46905" b="72287"/>
          <a:stretch>
            <a:fillRect/>
          </a:stretch>
        </p:blipFill>
        <p:spPr>
          <a:xfrm>
            <a:off x="-13063" y="-13063"/>
            <a:ext cx="2026025" cy="1613647"/>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rcRect l="2884" t="48105" r="15620" b="40523"/>
          <a:stretch>
            <a:fillRect/>
          </a:stretch>
        </p:blipFill>
        <p:spPr>
          <a:xfrm>
            <a:off x="0" y="4914249"/>
            <a:ext cx="11952514" cy="779929"/>
          </a:xfrm>
          <a:prstGeom prst="rect">
            <a:avLst/>
          </a:prstGeom>
        </p:spPr>
      </p:pic>
      <p:sp>
        <p:nvSpPr>
          <p:cNvPr id="11" name="Footer Placeholder 3">
            <a:extLst>
              <a:ext uri="{FF2B5EF4-FFF2-40B4-BE49-F238E27FC236}">
                <a16:creationId xmlns:a16="http://schemas.microsoft.com/office/drawing/2014/main" id="{10C28071-44D1-4D11-877A-0DAEBA31D9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3" name="TextBox 2">
            <a:extLst>
              <a:ext uri="{FF2B5EF4-FFF2-40B4-BE49-F238E27FC236}">
                <a16:creationId xmlns:a16="http://schemas.microsoft.com/office/drawing/2014/main" id="{4C2D5980-9C04-5552-C376-DDA166D6AECC}"/>
              </a:ext>
            </a:extLst>
          </p:cNvPr>
          <p:cNvSpPr txBox="1"/>
          <p:nvPr/>
        </p:nvSpPr>
        <p:spPr>
          <a:xfrm rot="7535875" flipV="1">
            <a:off x="9279262" y="3261868"/>
            <a:ext cx="2006221" cy="369332"/>
          </a:xfrm>
          <a:prstGeom prst="rect">
            <a:avLst/>
          </a:prstGeom>
          <a:solidFill>
            <a:schemeClr val="bg1"/>
          </a:solidFill>
        </p:spPr>
        <p:txBody>
          <a:bodyPr wrap="square" rtlCol="0">
            <a:spAutoFit/>
          </a:bodyPr>
          <a:lstStyle/>
          <a:p>
            <a:r>
              <a:rPr lang="en-US" dirty="0"/>
              <a:t>¡OBTENGA AYUDA!</a:t>
            </a:r>
          </a:p>
        </p:txBody>
      </p:sp>
      <p:pic>
        <p:nvPicPr>
          <p:cNvPr id="16" name="Picture 2" descr="4f9d871a-7f42-41a6-9d44-2b32673f4a0e@namprd16">
            <a:extLst>
              <a:ext uri="{FF2B5EF4-FFF2-40B4-BE49-F238E27FC236}">
                <a16:creationId xmlns:a16="http://schemas.microsoft.com/office/drawing/2014/main" id="{681F5728-9726-484C-8696-47154845C8D8}"/>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3071218" y="1586492"/>
            <a:ext cx="5301525" cy="298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9D39D4C9-5B37-594F-96B2-4753451BA993}"/>
              </a:ext>
            </a:extLst>
          </p:cNvPr>
          <p:cNvSpPr/>
          <p:nvPr/>
        </p:nvSpPr>
        <p:spPr>
          <a:xfrm>
            <a:off x="10891146" y="3472308"/>
            <a:ext cx="954011" cy="3040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2612513-3863-7D92-C4F9-10EAAB0C9963}"/>
              </a:ext>
            </a:extLst>
          </p:cNvPr>
          <p:cNvSpPr txBox="1"/>
          <p:nvPr/>
        </p:nvSpPr>
        <p:spPr>
          <a:xfrm rot="10800000" flipV="1">
            <a:off x="10619784" y="3410023"/>
            <a:ext cx="1611513" cy="492443"/>
          </a:xfrm>
          <a:prstGeom prst="rect">
            <a:avLst/>
          </a:prstGeom>
          <a:noFill/>
        </p:spPr>
        <p:txBody>
          <a:bodyPr wrap="square" rtlCol="0">
            <a:spAutoFit/>
          </a:bodyPr>
          <a:lstStyle/>
          <a:p>
            <a:pPr algn="ctr"/>
            <a:r>
              <a:rPr lang="en-US" sz="1300" dirty="0"/>
              <a:t>Hola. ¿Podemos </a:t>
            </a:r>
            <a:r>
              <a:rPr lang="en-US" sz="1300" dirty="0" err="1"/>
              <a:t>hablar</a:t>
            </a:r>
            <a:r>
              <a:rPr lang="en-US" sz="1300" dirty="0"/>
              <a:t>?</a:t>
            </a:r>
          </a:p>
        </p:txBody>
      </p:sp>
      <p:sp>
        <p:nvSpPr>
          <p:cNvPr id="17" name="Freeform 16">
            <a:extLst>
              <a:ext uri="{FF2B5EF4-FFF2-40B4-BE49-F238E27FC236}">
                <a16:creationId xmlns:a16="http://schemas.microsoft.com/office/drawing/2014/main" id="{22BBF31A-212F-6243-B84D-9797A09546B5}"/>
              </a:ext>
            </a:extLst>
          </p:cNvPr>
          <p:cNvSpPr/>
          <p:nvPr/>
        </p:nvSpPr>
        <p:spPr>
          <a:xfrm>
            <a:off x="10672175" y="4121063"/>
            <a:ext cx="1271392" cy="345306"/>
          </a:xfrm>
          <a:custGeom>
            <a:avLst/>
            <a:gdLst>
              <a:gd name="connsiteX0" fmla="*/ 175365 w 1271392"/>
              <a:gd name="connsiteY0" fmla="*/ 43841 h 345306"/>
              <a:gd name="connsiteX1" fmla="*/ 118998 w 1271392"/>
              <a:gd name="connsiteY1" fmla="*/ 56367 h 345306"/>
              <a:gd name="connsiteX2" fmla="*/ 81420 w 1271392"/>
              <a:gd name="connsiteY2" fmla="*/ 68893 h 345306"/>
              <a:gd name="connsiteX3" fmla="*/ 37578 w 1271392"/>
              <a:gd name="connsiteY3" fmla="*/ 81419 h 345306"/>
              <a:gd name="connsiteX4" fmla="*/ 12526 w 1271392"/>
              <a:gd name="connsiteY4" fmla="*/ 118997 h 345306"/>
              <a:gd name="connsiteX5" fmla="*/ 0 w 1271392"/>
              <a:gd name="connsiteY5" fmla="*/ 137786 h 345306"/>
              <a:gd name="connsiteX6" fmla="*/ 6263 w 1271392"/>
              <a:gd name="connsiteY6" fmla="*/ 256784 h 345306"/>
              <a:gd name="connsiteX7" fmla="*/ 12526 w 1271392"/>
              <a:gd name="connsiteY7" fmla="*/ 275573 h 345306"/>
              <a:gd name="connsiteX8" fmla="*/ 31315 w 1271392"/>
              <a:gd name="connsiteY8" fmla="*/ 294362 h 345306"/>
              <a:gd name="connsiteX9" fmla="*/ 56367 w 1271392"/>
              <a:gd name="connsiteY9" fmla="*/ 306888 h 345306"/>
              <a:gd name="connsiteX10" fmla="*/ 118998 w 1271392"/>
              <a:gd name="connsiteY10" fmla="*/ 313151 h 345306"/>
              <a:gd name="connsiteX11" fmla="*/ 187891 w 1271392"/>
              <a:gd name="connsiteY11" fmla="*/ 331940 h 345306"/>
              <a:gd name="connsiteX12" fmla="*/ 237995 w 1271392"/>
              <a:gd name="connsiteY12" fmla="*/ 325677 h 345306"/>
              <a:gd name="connsiteX13" fmla="*/ 263047 w 1271392"/>
              <a:gd name="connsiteY13" fmla="*/ 319414 h 345306"/>
              <a:gd name="connsiteX14" fmla="*/ 319414 w 1271392"/>
              <a:gd name="connsiteY14" fmla="*/ 313151 h 345306"/>
              <a:gd name="connsiteX15" fmla="*/ 375781 w 1271392"/>
              <a:gd name="connsiteY15" fmla="*/ 319414 h 345306"/>
              <a:gd name="connsiteX16" fmla="*/ 394570 w 1271392"/>
              <a:gd name="connsiteY16" fmla="*/ 325677 h 345306"/>
              <a:gd name="connsiteX17" fmla="*/ 482252 w 1271392"/>
              <a:gd name="connsiteY17" fmla="*/ 331940 h 345306"/>
              <a:gd name="connsiteX18" fmla="*/ 519830 w 1271392"/>
              <a:gd name="connsiteY18" fmla="*/ 344466 h 345306"/>
              <a:gd name="connsiteX19" fmla="*/ 588724 w 1271392"/>
              <a:gd name="connsiteY19" fmla="*/ 325677 h 345306"/>
              <a:gd name="connsiteX20" fmla="*/ 638828 w 1271392"/>
              <a:gd name="connsiteY20" fmla="*/ 313151 h 345306"/>
              <a:gd name="connsiteX21" fmla="*/ 663880 w 1271392"/>
              <a:gd name="connsiteY21" fmla="*/ 300625 h 345306"/>
              <a:gd name="connsiteX22" fmla="*/ 701458 w 1271392"/>
              <a:gd name="connsiteY22" fmla="*/ 288099 h 345306"/>
              <a:gd name="connsiteX23" fmla="*/ 764088 w 1271392"/>
              <a:gd name="connsiteY23" fmla="*/ 300625 h 345306"/>
              <a:gd name="connsiteX24" fmla="*/ 839244 w 1271392"/>
              <a:gd name="connsiteY24" fmla="*/ 313151 h 345306"/>
              <a:gd name="connsiteX25" fmla="*/ 895611 w 1271392"/>
              <a:gd name="connsiteY25" fmla="*/ 306888 h 345306"/>
              <a:gd name="connsiteX26" fmla="*/ 970767 w 1271392"/>
              <a:gd name="connsiteY26" fmla="*/ 300625 h 345306"/>
              <a:gd name="connsiteX27" fmla="*/ 989557 w 1271392"/>
              <a:gd name="connsiteY27" fmla="*/ 294362 h 345306"/>
              <a:gd name="connsiteX28" fmla="*/ 1089765 w 1271392"/>
              <a:gd name="connsiteY28" fmla="*/ 288099 h 345306"/>
              <a:gd name="connsiteX29" fmla="*/ 1114817 w 1271392"/>
              <a:gd name="connsiteY29" fmla="*/ 281836 h 345306"/>
              <a:gd name="connsiteX30" fmla="*/ 1152395 w 1271392"/>
              <a:gd name="connsiteY30" fmla="*/ 269310 h 345306"/>
              <a:gd name="connsiteX31" fmla="*/ 1202499 w 1271392"/>
              <a:gd name="connsiteY31" fmla="*/ 263047 h 345306"/>
              <a:gd name="connsiteX32" fmla="*/ 1215025 w 1271392"/>
              <a:gd name="connsiteY32" fmla="*/ 244258 h 345306"/>
              <a:gd name="connsiteX33" fmla="*/ 1233814 w 1271392"/>
              <a:gd name="connsiteY33" fmla="*/ 231732 h 345306"/>
              <a:gd name="connsiteX34" fmla="*/ 1246340 w 1271392"/>
              <a:gd name="connsiteY34" fmla="*/ 181627 h 345306"/>
              <a:gd name="connsiteX35" fmla="*/ 1258866 w 1271392"/>
              <a:gd name="connsiteY35" fmla="*/ 144049 h 345306"/>
              <a:gd name="connsiteX36" fmla="*/ 1265129 w 1271392"/>
              <a:gd name="connsiteY36" fmla="*/ 125260 h 345306"/>
              <a:gd name="connsiteX37" fmla="*/ 1271392 w 1271392"/>
              <a:gd name="connsiteY37" fmla="*/ 106471 h 345306"/>
              <a:gd name="connsiteX38" fmla="*/ 1252603 w 1271392"/>
              <a:gd name="connsiteY38" fmla="*/ 68893 h 345306"/>
              <a:gd name="connsiteX39" fmla="*/ 1246340 w 1271392"/>
              <a:gd name="connsiteY39" fmla="*/ 50104 h 345306"/>
              <a:gd name="connsiteX40" fmla="*/ 1189973 w 1271392"/>
              <a:gd name="connsiteY40" fmla="*/ 18789 h 345306"/>
              <a:gd name="connsiteX41" fmla="*/ 1139869 w 1271392"/>
              <a:gd name="connsiteY41" fmla="*/ 12526 h 345306"/>
              <a:gd name="connsiteX42" fmla="*/ 1102291 w 1271392"/>
              <a:gd name="connsiteY42" fmla="*/ 6263 h 345306"/>
              <a:gd name="connsiteX43" fmla="*/ 789140 w 1271392"/>
              <a:gd name="connsiteY43" fmla="*/ 0 h 345306"/>
              <a:gd name="connsiteX44" fmla="*/ 607513 w 1271392"/>
              <a:gd name="connsiteY44" fmla="*/ 6263 h 345306"/>
              <a:gd name="connsiteX45" fmla="*/ 382044 w 1271392"/>
              <a:gd name="connsiteY45" fmla="*/ 12526 h 345306"/>
              <a:gd name="connsiteX46" fmla="*/ 256784 w 1271392"/>
              <a:gd name="connsiteY46" fmla="*/ 25052 h 345306"/>
              <a:gd name="connsiteX47" fmla="*/ 212943 w 1271392"/>
              <a:gd name="connsiteY47" fmla="*/ 37578 h 345306"/>
              <a:gd name="connsiteX48" fmla="*/ 175365 w 1271392"/>
              <a:gd name="connsiteY48" fmla="*/ 43841 h 34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271392" h="345306">
                <a:moveTo>
                  <a:pt x="175365" y="43841"/>
                </a:moveTo>
                <a:cubicBezTo>
                  <a:pt x="159708" y="46972"/>
                  <a:pt x="137595" y="51408"/>
                  <a:pt x="118998" y="56367"/>
                </a:cubicBezTo>
                <a:cubicBezTo>
                  <a:pt x="106240" y="59769"/>
                  <a:pt x="94229" y="65691"/>
                  <a:pt x="81420" y="68893"/>
                </a:cubicBezTo>
                <a:cubicBezTo>
                  <a:pt x="49962" y="76757"/>
                  <a:pt x="64533" y="72434"/>
                  <a:pt x="37578" y="81419"/>
                </a:cubicBezTo>
                <a:lnTo>
                  <a:pt x="12526" y="118997"/>
                </a:lnTo>
                <a:lnTo>
                  <a:pt x="0" y="137786"/>
                </a:lnTo>
                <a:cubicBezTo>
                  <a:pt x="2088" y="177452"/>
                  <a:pt x="2667" y="217226"/>
                  <a:pt x="6263" y="256784"/>
                </a:cubicBezTo>
                <a:cubicBezTo>
                  <a:pt x="6861" y="263359"/>
                  <a:pt x="8864" y="270080"/>
                  <a:pt x="12526" y="275573"/>
                </a:cubicBezTo>
                <a:cubicBezTo>
                  <a:pt x="17439" y="282943"/>
                  <a:pt x="24108" y="289214"/>
                  <a:pt x="31315" y="294362"/>
                </a:cubicBezTo>
                <a:cubicBezTo>
                  <a:pt x="38912" y="299789"/>
                  <a:pt x="47238" y="304932"/>
                  <a:pt x="56367" y="306888"/>
                </a:cubicBezTo>
                <a:cubicBezTo>
                  <a:pt x="76882" y="311284"/>
                  <a:pt x="98121" y="311063"/>
                  <a:pt x="118998" y="313151"/>
                </a:cubicBezTo>
                <a:cubicBezTo>
                  <a:pt x="166675" y="329043"/>
                  <a:pt x="143629" y="323088"/>
                  <a:pt x="187891" y="331940"/>
                </a:cubicBezTo>
                <a:cubicBezTo>
                  <a:pt x="204592" y="329852"/>
                  <a:pt x="221393" y="328444"/>
                  <a:pt x="237995" y="325677"/>
                </a:cubicBezTo>
                <a:cubicBezTo>
                  <a:pt x="246486" y="324262"/>
                  <a:pt x="254539" y="320723"/>
                  <a:pt x="263047" y="319414"/>
                </a:cubicBezTo>
                <a:cubicBezTo>
                  <a:pt x="281732" y="316539"/>
                  <a:pt x="300625" y="315239"/>
                  <a:pt x="319414" y="313151"/>
                </a:cubicBezTo>
                <a:cubicBezTo>
                  <a:pt x="338203" y="315239"/>
                  <a:pt x="357134" y="316306"/>
                  <a:pt x="375781" y="319414"/>
                </a:cubicBezTo>
                <a:cubicBezTo>
                  <a:pt x="382293" y="320499"/>
                  <a:pt x="388013" y="324906"/>
                  <a:pt x="394570" y="325677"/>
                </a:cubicBezTo>
                <a:cubicBezTo>
                  <a:pt x="423671" y="329101"/>
                  <a:pt x="453025" y="329852"/>
                  <a:pt x="482252" y="331940"/>
                </a:cubicBezTo>
                <a:cubicBezTo>
                  <a:pt x="494778" y="336115"/>
                  <a:pt x="507304" y="348641"/>
                  <a:pt x="519830" y="344466"/>
                </a:cubicBezTo>
                <a:cubicBezTo>
                  <a:pt x="583980" y="323083"/>
                  <a:pt x="531182" y="338956"/>
                  <a:pt x="588724" y="325677"/>
                </a:cubicBezTo>
                <a:cubicBezTo>
                  <a:pt x="605498" y="321806"/>
                  <a:pt x="623430" y="320850"/>
                  <a:pt x="638828" y="313151"/>
                </a:cubicBezTo>
                <a:cubicBezTo>
                  <a:pt x="647179" y="308976"/>
                  <a:pt x="655211" y="304092"/>
                  <a:pt x="663880" y="300625"/>
                </a:cubicBezTo>
                <a:cubicBezTo>
                  <a:pt x="676139" y="295721"/>
                  <a:pt x="701458" y="288099"/>
                  <a:pt x="701458" y="288099"/>
                </a:cubicBezTo>
                <a:cubicBezTo>
                  <a:pt x="722335" y="292274"/>
                  <a:pt x="743088" y="297125"/>
                  <a:pt x="764088" y="300625"/>
                </a:cubicBezTo>
                <a:lnTo>
                  <a:pt x="839244" y="313151"/>
                </a:lnTo>
                <a:lnTo>
                  <a:pt x="895611" y="306888"/>
                </a:lnTo>
                <a:cubicBezTo>
                  <a:pt x="920637" y="304505"/>
                  <a:pt x="945849" y="303947"/>
                  <a:pt x="970767" y="300625"/>
                </a:cubicBezTo>
                <a:cubicBezTo>
                  <a:pt x="977311" y="299752"/>
                  <a:pt x="982991" y="295053"/>
                  <a:pt x="989557" y="294362"/>
                </a:cubicBezTo>
                <a:cubicBezTo>
                  <a:pt x="1022841" y="290858"/>
                  <a:pt x="1056362" y="290187"/>
                  <a:pt x="1089765" y="288099"/>
                </a:cubicBezTo>
                <a:cubicBezTo>
                  <a:pt x="1098116" y="286011"/>
                  <a:pt x="1106572" y="284309"/>
                  <a:pt x="1114817" y="281836"/>
                </a:cubicBezTo>
                <a:cubicBezTo>
                  <a:pt x="1127464" y="278042"/>
                  <a:pt x="1139293" y="270948"/>
                  <a:pt x="1152395" y="269310"/>
                </a:cubicBezTo>
                <a:lnTo>
                  <a:pt x="1202499" y="263047"/>
                </a:lnTo>
                <a:cubicBezTo>
                  <a:pt x="1206674" y="256784"/>
                  <a:pt x="1209702" y="249581"/>
                  <a:pt x="1215025" y="244258"/>
                </a:cubicBezTo>
                <a:cubicBezTo>
                  <a:pt x="1220348" y="238935"/>
                  <a:pt x="1229112" y="237610"/>
                  <a:pt x="1233814" y="231732"/>
                </a:cubicBezTo>
                <a:cubicBezTo>
                  <a:pt x="1239056" y="225179"/>
                  <a:pt x="1245856" y="183401"/>
                  <a:pt x="1246340" y="181627"/>
                </a:cubicBezTo>
                <a:cubicBezTo>
                  <a:pt x="1249814" y="168889"/>
                  <a:pt x="1254691" y="156575"/>
                  <a:pt x="1258866" y="144049"/>
                </a:cubicBezTo>
                <a:lnTo>
                  <a:pt x="1265129" y="125260"/>
                </a:lnTo>
                <a:lnTo>
                  <a:pt x="1271392" y="106471"/>
                </a:lnTo>
                <a:cubicBezTo>
                  <a:pt x="1255650" y="59244"/>
                  <a:pt x="1276885" y="117457"/>
                  <a:pt x="1252603" y="68893"/>
                </a:cubicBezTo>
                <a:cubicBezTo>
                  <a:pt x="1249651" y="62988"/>
                  <a:pt x="1251008" y="54772"/>
                  <a:pt x="1246340" y="50104"/>
                </a:cubicBezTo>
                <a:cubicBezTo>
                  <a:pt x="1234782" y="38546"/>
                  <a:pt x="1209225" y="22289"/>
                  <a:pt x="1189973" y="18789"/>
                </a:cubicBezTo>
                <a:cubicBezTo>
                  <a:pt x="1173413" y="15778"/>
                  <a:pt x="1156531" y="14906"/>
                  <a:pt x="1139869" y="12526"/>
                </a:cubicBezTo>
                <a:cubicBezTo>
                  <a:pt x="1127298" y="10730"/>
                  <a:pt x="1114982" y="6716"/>
                  <a:pt x="1102291" y="6263"/>
                </a:cubicBezTo>
                <a:cubicBezTo>
                  <a:pt x="997953" y="2537"/>
                  <a:pt x="893524" y="2088"/>
                  <a:pt x="789140" y="0"/>
                </a:cubicBezTo>
                <a:lnTo>
                  <a:pt x="607513" y="6263"/>
                </a:lnTo>
                <a:lnTo>
                  <a:pt x="382044" y="12526"/>
                </a:lnTo>
                <a:cubicBezTo>
                  <a:pt x="336079" y="14441"/>
                  <a:pt x="301058" y="19518"/>
                  <a:pt x="256784" y="25052"/>
                </a:cubicBezTo>
                <a:cubicBezTo>
                  <a:pt x="241892" y="30016"/>
                  <a:pt x="228671" y="34957"/>
                  <a:pt x="212943" y="37578"/>
                </a:cubicBezTo>
                <a:cubicBezTo>
                  <a:pt x="208824" y="38264"/>
                  <a:pt x="191022" y="40710"/>
                  <a:pt x="175365" y="4384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8137500-6E54-1949-AC59-004C24DBB70B}"/>
              </a:ext>
            </a:extLst>
          </p:cNvPr>
          <p:cNvSpPr txBox="1"/>
          <p:nvPr/>
        </p:nvSpPr>
        <p:spPr>
          <a:xfrm rot="10800000" flipV="1">
            <a:off x="10672175" y="4124956"/>
            <a:ext cx="1611513" cy="307777"/>
          </a:xfrm>
          <a:prstGeom prst="rect">
            <a:avLst/>
          </a:prstGeom>
          <a:noFill/>
        </p:spPr>
        <p:txBody>
          <a:bodyPr wrap="square" rtlCol="0">
            <a:spAutoFit/>
          </a:bodyPr>
          <a:lstStyle/>
          <a:p>
            <a:r>
              <a:rPr lang="en-US" sz="1400" dirty="0"/>
              <a:t>¡</a:t>
            </a:r>
            <a:r>
              <a:rPr lang="en-US" sz="1400" dirty="0" err="1"/>
              <a:t>Sí</a:t>
            </a:r>
            <a:r>
              <a:rPr lang="en-US" sz="1400" dirty="0"/>
              <a:t>! ¿</a:t>
            </a:r>
            <a:r>
              <a:rPr lang="en-US" sz="1400" dirty="0" err="1"/>
              <a:t>Estás</a:t>
            </a:r>
            <a:r>
              <a:rPr lang="en-US" sz="1400" dirty="0"/>
              <a:t> bien?</a:t>
            </a:r>
          </a:p>
        </p:txBody>
      </p:sp>
    </p:spTree>
    <p:extLst>
      <p:ext uri="{BB962C8B-B14F-4D97-AF65-F5344CB8AC3E}">
        <p14:creationId xmlns:p14="http://schemas.microsoft.com/office/powerpoint/2010/main" val="2582700252"/>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21.10.31"/>
  <p:tag name="AS_TITLE" val="Aspose.Slides for Java"/>
  <p:tag name="AS_VERSION" val="21.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12977</TotalTime>
  <Words>6149</Words>
  <Application>Microsoft Macintosh PowerPoint</Application>
  <PresentationFormat>Widescreen</PresentationFormat>
  <Paragraphs>505</Paragraphs>
  <Slides>31</Slides>
  <Notes>31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PraterBlockPro</vt:lpstr>
      <vt:lpstr>Calibri</vt:lpstr>
      <vt:lpstr>Marvin Round</vt:lpstr>
      <vt:lpstr>Arial</vt:lpstr>
      <vt:lpstr>Smoothy Slanted</vt:lpstr>
      <vt:lpstr>Verdana</vt:lpstr>
      <vt:lpstr>Tahoma</vt:lpstr>
      <vt:lpstr>Calibri Light</vt:lpstr>
      <vt:lpstr>Smoothy</vt:lpstr>
      <vt:lpstr>Office Theme</vt:lpstr>
      <vt:lpstr>PowerPoint Presentation</vt:lpstr>
      <vt:lpstr>PowerPoint Presentation</vt:lpstr>
      <vt:lpstr>PowerPoint Presentation</vt:lpstr>
      <vt:lpstr>PowerPoint Presentation</vt:lpstr>
      <vt:lpstr>Necesita buscar otros adultos con quien salir.</vt:lpstr>
      <vt:lpstr>Con quién nunca está bien salir</vt:lpstr>
      <vt:lpstr>Con quién nunca está bien salir</vt:lpstr>
      <vt:lpstr>Con quién nunca está bien salir</vt:lpstr>
      <vt:lpstr>¿Qué pueden hacer?</vt:lpstr>
      <vt:lpstr>¿Qué hay de los compañeros/as/es de trabajo?</vt:lpstr>
      <vt:lpstr>PowerPoint Presentation</vt:lpstr>
      <vt:lpstr>Los pasos para salir con alguien</vt:lpstr>
      <vt:lpstr>Citas por Internet</vt:lpstr>
      <vt:lpstr>¿Es más seguro ir solo o llevar a una persona adulta en quien confía si va a conocer a alguien que solo conoce por Internet?</vt:lpstr>
      <vt:lpstr>¿Es más seguro reunirse en un lugar público o en un lugar privado, cuando se reúnen con alguien que solo conocen por Internet?</vt:lpstr>
      <vt:lpstr>PowerPoint Presentation</vt:lpstr>
      <vt:lpstr>PowerPoint Presentation</vt:lpstr>
      <vt:lpstr>La pareja de sus sueños</vt:lpstr>
      <vt:lpstr>¿Cómo es su pareja?</vt:lpstr>
      <vt:lpstr>¿Cómo se siente al estar con ella? </vt:lpstr>
      <vt:lpstr>¿Qué le interesa a ella?</vt:lpstr>
      <vt:lpstr>PowerPoint Presentation</vt:lpstr>
      <vt:lpstr>Charla sobre la pareja de sus sueños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SAFE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Anatomy</dc:title>
  <dc:creator>Megan Westmore</dc:creator>
  <cp:lastModifiedBy>Eric Castro</cp:lastModifiedBy>
  <cp:revision>238</cp:revision>
  <dcterms:created xsi:type="dcterms:W3CDTF">2021-06-11T20:56:57Z</dcterms:created>
  <dcterms:modified xsi:type="dcterms:W3CDTF">2023-02-27T00:10:47Z</dcterms:modified>
</cp:coreProperties>
</file>